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6" r:id="rId1"/>
    <p:sldMasterId id="2147483680" r:id="rId2"/>
  </p:sldMasterIdLst>
  <p:notesMasterIdLst>
    <p:notesMasterId r:id="rId11"/>
  </p:notesMasterIdLst>
  <p:handoutMasterIdLst>
    <p:handoutMasterId r:id="rId12"/>
  </p:handoutMasterIdLst>
  <p:sldIdLst>
    <p:sldId id="276" r:id="rId3"/>
    <p:sldId id="293" r:id="rId4"/>
    <p:sldId id="289" r:id="rId5"/>
    <p:sldId id="287" r:id="rId6"/>
    <p:sldId id="290" r:id="rId7"/>
    <p:sldId id="294" r:id="rId8"/>
    <p:sldId id="292" r:id="rId9"/>
    <p:sldId id="26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682">
          <p15:clr>
            <a:srgbClr val="A4A3A4"/>
          </p15:clr>
        </p15:guide>
        <p15:guide id="3" orient="horz" pos="903">
          <p15:clr>
            <a:srgbClr val="A4A3A4"/>
          </p15:clr>
        </p15:guide>
        <p15:guide id="4" orient="horz" pos="3858">
          <p15:clr>
            <a:srgbClr val="A4A3A4"/>
          </p15:clr>
        </p15:guide>
        <p15:guide id="5" orient="horz" pos="127">
          <p15:clr>
            <a:srgbClr val="A4A3A4"/>
          </p15:clr>
        </p15:guide>
        <p15:guide id="6" orient="horz" pos="4319">
          <p15:clr>
            <a:srgbClr val="A4A3A4"/>
          </p15:clr>
        </p15:guide>
        <p15:guide id="7" orient="horz" pos="4111">
          <p15:clr>
            <a:srgbClr val="A4A3A4"/>
          </p15:clr>
        </p15:guide>
        <p15:guide id="8" pos="2886">
          <p15:clr>
            <a:srgbClr val="A4A3A4"/>
          </p15:clr>
        </p15:guide>
        <p15:guide id="9" pos="286">
          <p15:clr>
            <a:srgbClr val="A4A3A4"/>
          </p15:clr>
        </p15:guide>
        <p15:guide id="10" pos="5473">
          <p15:clr>
            <a:srgbClr val="A4A3A4"/>
          </p15:clr>
        </p15:guide>
        <p15:guide id="11" pos="2937">
          <p15:clr>
            <a:srgbClr val="A4A3A4"/>
          </p15:clr>
        </p15:guide>
        <p15:guide id="12" pos="284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04040"/>
    <a:srgbClr val="FFD200"/>
    <a:srgbClr val="FFE600"/>
    <a:srgbClr val="000000"/>
    <a:srgbClr val="FF00FF"/>
    <a:srgbClr val="FF0090"/>
    <a:srgbClr val="FF0066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67" autoAdjust="0"/>
    <p:restoredTop sz="87971" autoAdjust="0"/>
  </p:normalViewPr>
  <p:slideViewPr>
    <p:cSldViewPr snapToGrid="0" snapToObjects="1" showGuides="1">
      <p:cViewPr varScale="1">
        <p:scale>
          <a:sx n="112" d="100"/>
          <a:sy n="112" d="100"/>
        </p:scale>
        <p:origin x="2102" y="96"/>
      </p:cViewPr>
      <p:guideLst>
        <p:guide orient="horz" pos="2160"/>
        <p:guide orient="horz" pos="682"/>
        <p:guide orient="horz" pos="903"/>
        <p:guide orient="horz" pos="3858"/>
        <p:guide orient="horz" pos="127"/>
        <p:guide orient="horz" pos="4319"/>
        <p:guide orient="horz" pos="4111"/>
        <p:guide pos="2886"/>
        <p:guide pos="286"/>
        <p:guide pos="5473"/>
        <p:guide pos="2937"/>
        <p:guide pos="284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>
        <p:scale>
          <a:sx n="200" d="100"/>
          <a:sy n="200" d="100"/>
        </p:scale>
        <p:origin x="612" y="2742"/>
      </p:cViewPr>
      <p:guideLst>
        <p:guide orient="horz" pos="3024"/>
        <p:guide pos="2304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94567682396775E-2"/>
          <c:y val="0.1751336665350619"/>
          <c:w val="0.68590873731931412"/>
          <c:h val="0.7895538413971596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"/>
            <c:bubble3D val="0"/>
            <c:spPr>
              <a:pattFill prst="ltUpDiag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2"/>
                </a:innerShdw>
              </a:effectLst>
            </c:spPr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2"/>
                <c:pt idx="0">
                  <c:v>32</c:v>
                </c:pt>
                <c:pt idx="1">
                  <c:v>68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823444895738351E-2"/>
          <c:y val="0.17901758804804196"/>
          <c:w val="0.68590873731931412"/>
          <c:h val="0.7895538413971596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"/>
            <c:bubble3D val="0"/>
            <c:spPr>
              <a:pattFill prst="ltUpDiag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2"/>
                </a:innerShdw>
              </a:effectLst>
            </c:spPr>
          </c:dPt>
          <c:dPt>
            <c:idx val="2"/>
            <c:bubble3D val="0"/>
            <c:spPr>
              <a:pattFill prst="ltUpDiag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3"/>
                </a:innerShdw>
              </a:effectLst>
            </c:spPr>
          </c:dPt>
          <c:dPt>
            <c:idx val="3"/>
            <c:bubble3D val="0"/>
            <c:spPr>
              <a:pattFill prst="ltUpDiag">
                <a:fgClr>
                  <a:schemeClr val="accent4"/>
                </a:fgClr>
                <a:bgClr>
                  <a:schemeClr val="accent4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4"/>
                </a:innerShdw>
              </a:effectLst>
            </c:spPr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26</c:v>
                </c:pt>
                <c:pt idx="1">
                  <c:v>74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449367586328559E-2"/>
          <c:y val="0.1673658235091017"/>
          <c:w val="0.68590873731931412"/>
          <c:h val="0.7895538413971596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"/>
            <c:bubble3D val="0"/>
            <c:spPr>
              <a:pattFill prst="ltUpDiag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2"/>
                </a:innerShdw>
              </a:effectLst>
            </c:spPr>
          </c:dPt>
          <c:dPt>
            <c:idx val="2"/>
            <c:bubble3D val="0"/>
            <c:spPr>
              <a:pattFill prst="ltUpDiag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3"/>
                </a:innerShdw>
              </a:effectLst>
            </c:spPr>
          </c:dPt>
          <c:dPt>
            <c:idx val="3"/>
            <c:bubble3D val="0"/>
            <c:spPr>
              <a:pattFill prst="ltUpDiag">
                <a:fgClr>
                  <a:schemeClr val="accent4"/>
                </a:fgClr>
                <a:bgClr>
                  <a:schemeClr val="accent4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4"/>
                </a:innerShdw>
              </a:effectLst>
            </c:spPr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31</c:v>
                </c:pt>
                <c:pt idx="1">
                  <c:v>69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D71742-0B74-4253-8843-D7593966B99F}" type="doc">
      <dgm:prSet loTypeId="urn:microsoft.com/office/officeart/2005/8/layout/vList2" loCatId="list" qsTypeId="urn:microsoft.com/office/officeart/2005/8/quickstyle/simple1" qsCatId="simple" csTypeId="urn:microsoft.com/office/officeart/2005/8/colors/accent4_4" csCatId="accent4" phldr="1"/>
      <dgm:spPr/>
    </dgm:pt>
    <dgm:pt modelId="{865D236C-C2EC-4A19-B6A0-B6CAE1DD478B}">
      <dgm:prSet phldrT="[Text]"/>
      <dgm:spPr>
        <a:solidFill>
          <a:schemeClr val="tx2">
            <a:lumMod val="95000"/>
          </a:schemeClr>
        </a:solidFill>
      </dgm:spPr>
      <dgm:t>
        <a:bodyPr/>
        <a:lstStyle/>
        <a:p>
          <a:r>
            <a:rPr lang="en-US" dirty="0" smtClean="0"/>
            <a:t>- Trial is based on a decision exclusively on substance.</a:t>
          </a:r>
          <a:endParaRPr lang="en-US" noProof="0" dirty="0"/>
        </a:p>
      </dgm:t>
    </dgm:pt>
    <dgm:pt modelId="{C9626324-B3BC-4F2E-BDDE-C459900E1CF9}" type="parTrans" cxnId="{92F8692B-2F00-4D3E-9439-05CA763E93F6}">
      <dgm:prSet/>
      <dgm:spPr/>
      <dgm:t>
        <a:bodyPr/>
        <a:lstStyle/>
        <a:p>
          <a:endParaRPr lang="es-MX"/>
        </a:p>
      </dgm:t>
    </dgm:pt>
    <dgm:pt modelId="{57779AE6-B5EA-4927-BB30-A15AB6CF6091}" type="sibTrans" cxnId="{92F8692B-2F00-4D3E-9439-05CA763E93F6}">
      <dgm:prSet/>
      <dgm:spPr/>
      <dgm:t>
        <a:bodyPr/>
        <a:lstStyle/>
        <a:p>
          <a:endParaRPr lang="es-MX"/>
        </a:p>
      </dgm:t>
    </dgm:pt>
    <dgm:pt modelId="{55801076-9EE3-4761-A5C8-89A396EB4C6C}">
      <dgm:prSet phldrT="[Text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/>
            <a:t>- Reduced legal terms to shorten the length of the proceedings.</a:t>
          </a:r>
          <a:endParaRPr lang="en-US" noProof="0" dirty="0"/>
        </a:p>
      </dgm:t>
    </dgm:pt>
    <dgm:pt modelId="{7A0E7F4D-FB85-460C-9121-F39F167AE1E6}" type="parTrans" cxnId="{0D2CEFF8-74E0-4CCE-A713-8AE2D4FE215E}">
      <dgm:prSet/>
      <dgm:spPr/>
      <dgm:t>
        <a:bodyPr/>
        <a:lstStyle/>
        <a:p>
          <a:endParaRPr lang="es-MX"/>
        </a:p>
      </dgm:t>
    </dgm:pt>
    <dgm:pt modelId="{7D674D4C-E552-4B40-9DF1-17E3CAFEEBCE}" type="sibTrans" cxnId="{0D2CEFF8-74E0-4CCE-A713-8AE2D4FE215E}">
      <dgm:prSet/>
      <dgm:spPr/>
      <dgm:t>
        <a:bodyPr/>
        <a:lstStyle/>
        <a:p>
          <a:endParaRPr lang="es-MX"/>
        </a:p>
      </dgm:t>
    </dgm:pt>
    <dgm:pt modelId="{A97F27AC-C681-4A49-BF23-8B104AB167F6}">
      <dgm:prSet phldrT="[Text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/>
            <a:t>- </a:t>
          </a:r>
          <a:r>
            <a:rPr lang="en-US" dirty="0" smtClean="0"/>
            <a:t>Oral hearings </a:t>
          </a:r>
          <a:r>
            <a:rPr lang="en-US" dirty="0" smtClean="0"/>
            <a:t>before the Magistrate are held, as opposed to proceedings exclusively in written form.</a:t>
          </a:r>
          <a:endParaRPr lang="en-US" noProof="0" dirty="0"/>
        </a:p>
      </dgm:t>
    </dgm:pt>
    <dgm:pt modelId="{8A0C2FD7-8491-48B8-8CC9-7B9C5AC36A79}" type="parTrans" cxnId="{5BD4D945-C2F2-4C96-A95B-D11947E1A76D}">
      <dgm:prSet/>
      <dgm:spPr/>
      <dgm:t>
        <a:bodyPr/>
        <a:lstStyle/>
        <a:p>
          <a:endParaRPr lang="es-MX"/>
        </a:p>
      </dgm:t>
    </dgm:pt>
    <dgm:pt modelId="{11A91577-B7B4-46E2-97BB-34477C348A07}" type="sibTrans" cxnId="{5BD4D945-C2F2-4C96-A95B-D11947E1A76D}">
      <dgm:prSet/>
      <dgm:spPr/>
      <dgm:t>
        <a:bodyPr/>
        <a:lstStyle/>
        <a:p>
          <a:endParaRPr lang="es-MX"/>
        </a:p>
      </dgm:t>
    </dgm:pt>
    <dgm:pt modelId="{C30A2071-5468-4CB1-8CB0-CA713EFC27E2}">
      <dgm:prSet phldrT="[Text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b="1" u="sng" dirty="0" smtClean="0"/>
            <a:t>- It is not necessary to guarantee a tax liability before the Mexican tax authority.</a:t>
          </a:r>
          <a:endParaRPr lang="en-US" noProof="0" dirty="0"/>
        </a:p>
      </dgm:t>
    </dgm:pt>
    <dgm:pt modelId="{CAB5CE62-DFFE-4E8A-9B9C-D6F5FCC67664}" type="parTrans" cxnId="{C42CE576-8027-473E-8194-6F7C37B19862}">
      <dgm:prSet/>
      <dgm:spPr/>
      <dgm:t>
        <a:bodyPr/>
        <a:lstStyle/>
        <a:p>
          <a:endParaRPr lang="es-MX"/>
        </a:p>
      </dgm:t>
    </dgm:pt>
    <dgm:pt modelId="{347897C8-A818-4260-BD62-56A243D678C6}" type="sibTrans" cxnId="{C42CE576-8027-473E-8194-6F7C37B19862}">
      <dgm:prSet/>
      <dgm:spPr/>
      <dgm:t>
        <a:bodyPr/>
        <a:lstStyle/>
        <a:p>
          <a:endParaRPr lang="es-MX"/>
        </a:p>
      </dgm:t>
    </dgm:pt>
    <dgm:pt modelId="{6159C7AC-0CDE-4740-99B7-4FC049BE2512}" type="pres">
      <dgm:prSet presAssocID="{8AD71742-0B74-4253-8843-D7593966B99F}" presName="linear" presStyleCnt="0">
        <dgm:presLayoutVars>
          <dgm:animLvl val="lvl"/>
          <dgm:resizeHandles val="exact"/>
        </dgm:presLayoutVars>
      </dgm:prSet>
      <dgm:spPr/>
    </dgm:pt>
    <dgm:pt modelId="{0F2BDF88-7C3D-4A65-A2DC-D3A99F68EDF4}" type="pres">
      <dgm:prSet presAssocID="{865D236C-C2EC-4A19-B6A0-B6CAE1DD478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1398EFA-3E23-4D4A-A372-B3381F83FA76}" type="pres">
      <dgm:prSet presAssocID="{57779AE6-B5EA-4927-BB30-A15AB6CF6091}" presName="spacer" presStyleCnt="0"/>
      <dgm:spPr/>
    </dgm:pt>
    <dgm:pt modelId="{5858EBDE-73C5-4D2C-8415-E0E39ACD8FA5}" type="pres">
      <dgm:prSet presAssocID="{55801076-9EE3-4761-A5C8-89A396EB4C6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D9A7187-579A-4E36-85E1-004987C3B7C4}" type="pres">
      <dgm:prSet presAssocID="{7D674D4C-E552-4B40-9DF1-17E3CAFEEBCE}" presName="spacer" presStyleCnt="0"/>
      <dgm:spPr/>
    </dgm:pt>
    <dgm:pt modelId="{542278CD-DBB0-41AA-BCD1-C338732D6729}" type="pres">
      <dgm:prSet presAssocID="{A97F27AC-C681-4A49-BF23-8B104AB167F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2C9563D-D8B4-46AC-9B58-61BD1D254B5C}" type="pres">
      <dgm:prSet presAssocID="{11A91577-B7B4-46E2-97BB-34477C348A07}" presName="spacer" presStyleCnt="0"/>
      <dgm:spPr/>
    </dgm:pt>
    <dgm:pt modelId="{97A909AD-C2E8-4499-A57D-3C52756FCB1F}" type="pres">
      <dgm:prSet presAssocID="{C30A2071-5468-4CB1-8CB0-CA713EFC27E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2F8692B-2F00-4D3E-9439-05CA763E93F6}" srcId="{8AD71742-0B74-4253-8843-D7593966B99F}" destId="{865D236C-C2EC-4A19-B6A0-B6CAE1DD478B}" srcOrd="0" destOrd="0" parTransId="{C9626324-B3BC-4F2E-BDDE-C459900E1CF9}" sibTransId="{57779AE6-B5EA-4927-BB30-A15AB6CF6091}"/>
    <dgm:cxn modelId="{5BD4D945-C2F2-4C96-A95B-D11947E1A76D}" srcId="{8AD71742-0B74-4253-8843-D7593966B99F}" destId="{A97F27AC-C681-4A49-BF23-8B104AB167F6}" srcOrd="2" destOrd="0" parTransId="{8A0C2FD7-8491-48B8-8CC9-7B9C5AC36A79}" sibTransId="{11A91577-B7B4-46E2-97BB-34477C348A07}"/>
    <dgm:cxn modelId="{571D59A2-052D-4F7F-B13B-755E36ABAD9A}" type="presOf" srcId="{8AD71742-0B74-4253-8843-D7593966B99F}" destId="{6159C7AC-0CDE-4740-99B7-4FC049BE2512}" srcOrd="0" destOrd="0" presId="urn:microsoft.com/office/officeart/2005/8/layout/vList2"/>
    <dgm:cxn modelId="{C42CE576-8027-473E-8194-6F7C37B19862}" srcId="{8AD71742-0B74-4253-8843-D7593966B99F}" destId="{C30A2071-5468-4CB1-8CB0-CA713EFC27E2}" srcOrd="3" destOrd="0" parTransId="{CAB5CE62-DFFE-4E8A-9B9C-D6F5FCC67664}" sibTransId="{347897C8-A818-4260-BD62-56A243D678C6}"/>
    <dgm:cxn modelId="{0D2CEFF8-74E0-4CCE-A713-8AE2D4FE215E}" srcId="{8AD71742-0B74-4253-8843-D7593966B99F}" destId="{55801076-9EE3-4761-A5C8-89A396EB4C6C}" srcOrd="1" destOrd="0" parTransId="{7A0E7F4D-FB85-460C-9121-F39F167AE1E6}" sibTransId="{7D674D4C-E552-4B40-9DF1-17E3CAFEEBCE}"/>
    <dgm:cxn modelId="{711BE29D-3279-4A7C-B0D5-3162619CFF0E}" type="presOf" srcId="{865D236C-C2EC-4A19-B6A0-B6CAE1DD478B}" destId="{0F2BDF88-7C3D-4A65-A2DC-D3A99F68EDF4}" srcOrd="0" destOrd="0" presId="urn:microsoft.com/office/officeart/2005/8/layout/vList2"/>
    <dgm:cxn modelId="{E20E086E-8658-426F-866D-AA413818C5B0}" type="presOf" srcId="{C30A2071-5468-4CB1-8CB0-CA713EFC27E2}" destId="{97A909AD-C2E8-4499-A57D-3C52756FCB1F}" srcOrd="0" destOrd="0" presId="urn:microsoft.com/office/officeart/2005/8/layout/vList2"/>
    <dgm:cxn modelId="{F6B16F48-B503-4BEC-935D-AF9CC7FC5503}" type="presOf" srcId="{A97F27AC-C681-4A49-BF23-8B104AB167F6}" destId="{542278CD-DBB0-41AA-BCD1-C338732D6729}" srcOrd="0" destOrd="0" presId="urn:microsoft.com/office/officeart/2005/8/layout/vList2"/>
    <dgm:cxn modelId="{89C4F54F-CBE8-4066-B859-6A88B1C31599}" type="presOf" srcId="{55801076-9EE3-4761-A5C8-89A396EB4C6C}" destId="{5858EBDE-73C5-4D2C-8415-E0E39ACD8FA5}" srcOrd="0" destOrd="0" presId="urn:microsoft.com/office/officeart/2005/8/layout/vList2"/>
    <dgm:cxn modelId="{228809BD-7581-4B5C-84BA-D22F7D00955A}" type="presParOf" srcId="{6159C7AC-0CDE-4740-99B7-4FC049BE2512}" destId="{0F2BDF88-7C3D-4A65-A2DC-D3A99F68EDF4}" srcOrd="0" destOrd="0" presId="urn:microsoft.com/office/officeart/2005/8/layout/vList2"/>
    <dgm:cxn modelId="{9E82D161-9D58-42D9-9D4E-C7F2915F92BD}" type="presParOf" srcId="{6159C7AC-0CDE-4740-99B7-4FC049BE2512}" destId="{01398EFA-3E23-4D4A-A372-B3381F83FA76}" srcOrd="1" destOrd="0" presId="urn:microsoft.com/office/officeart/2005/8/layout/vList2"/>
    <dgm:cxn modelId="{5C9A7A86-353D-46E3-9100-94E72ED948FD}" type="presParOf" srcId="{6159C7AC-0CDE-4740-99B7-4FC049BE2512}" destId="{5858EBDE-73C5-4D2C-8415-E0E39ACD8FA5}" srcOrd="2" destOrd="0" presId="urn:microsoft.com/office/officeart/2005/8/layout/vList2"/>
    <dgm:cxn modelId="{D22B2B55-18A6-448C-8AD7-E84F95A51ADF}" type="presParOf" srcId="{6159C7AC-0CDE-4740-99B7-4FC049BE2512}" destId="{7D9A7187-579A-4E36-85E1-004987C3B7C4}" srcOrd="3" destOrd="0" presId="urn:microsoft.com/office/officeart/2005/8/layout/vList2"/>
    <dgm:cxn modelId="{53271D89-4BEE-4661-A8D5-6E39665E3DC5}" type="presParOf" srcId="{6159C7AC-0CDE-4740-99B7-4FC049BE2512}" destId="{542278CD-DBB0-41AA-BCD1-C338732D6729}" srcOrd="4" destOrd="0" presId="urn:microsoft.com/office/officeart/2005/8/layout/vList2"/>
    <dgm:cxn modelId="{93847BC3-3AF8-4E29-8B87-16EC9118651E}" type="presParOf" srcId="{6159C7AC-0CDE-4740-99B7-4FC049BE2512}" destId="{C2C9563D-D8B4-46AC-9B58-61BD1D254B5C}" srcOrd="5" destOrd="0" presId="urn:microsoft.com/office/officeart/2005/8/layout/vList2"/>
    <dgm:cxn modelId="{DBD1600E-27C3-4C09-B573-7B16997CC703}" type="presParOf" srcId="{6159C7AC-0CDE-4740-99B7-4FC049BE2512}" destId="{97A909AD-C2E8-4499-A57D-3C52756FCB1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2BDF88-7C3D-4A65-A2DC-D3A99F68EDF4}">
      <dsp:nvSpPr>
        <dsp:cNvPr id="0" name=""/>
        <dsp:cNvSpPr/>
      </dsp:nvSpPr>
      <dsp:spPr>
        <a:xfrm>
          <a:off x="0" y="172990"/>
          <a:ext cx="7990116" cy="1003860"/>
        </a:xfrm>
        <a:prstGeom prst="roundRect">
          <a:avLst/>
        </a:prstGeom>
        <a:solidFill>
          <a:schemeClr val="tx2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- Trial is based on a decision exclusively on substance.</a:t>
          </a:r>
          <a:endParaRPr lang="en-US" sz="2600" kern="1200" noProof="0" dirty="0"/>
        </a:p>
      </dsp:txBody>
      <dsp:txXfrm>
        <a:off x="49004" y="221994"/>
        <a:ext cx="7892108" cy="905852"/>
      </dsp:txXfrm>
    </dsp:sp>
    <dsp:sp modelId="{5858EBDE-73C5-4D2C-8415-E0E39ACD8FA5}">
      <dsp:nvSpPr>
        <dsp:cNvPr id="0" name=""/>
        <dsp:cNvSpPr/>
      </dsp:nvSpPr>
      <dsp:spPr>
        <a:xfrm>
          <a:off x="0" y="1251730"/>
          <a:ext cx="7990116" cy="100386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- Reduced legal terms to shorten the length of the proceedings.</a:t>
          </a:r>
          <a:endParaRPr lang="en-US" sz="2600" kern="1200" noProof="0" dirty="0"/>
        </a:p>
      </dsp:txBody>
      <dsp:txXfrm>
        <a:off x="49004" y="1300734"/>
        <a:ext cx="7892108" cy="905852"/>
      </dsp:txXfrm>
    </dsp:sp>
    <dsp:sp modelId="{542278CD-DBB0-41AA-BCD1-C338732D6729}">
      <dsp:nvSpPr>
        <dsp:cNvPr id="0" name=""/>
        <dsp:cNvSpPr/>
      </dsp:nvSpPr>
      <dsp:spPr>
        <a:xfrm>
          <a:off x="0" y="2330470"/>
          <a:ext cx="7990116" cy="100386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- </a:t>
          </a:r>
          <a:r>
            <a:rPr lang="en-US" sz="2600" kern="1200" dirty="0" smtClean="0"/>
            <a:t>Oral hearings </a:t>
          </a:r>
          <a:r>
            <a:rPr lang="en-US" sz="2600" kern="1200" dirty="0" smtClean="0"/>
            <a:t>before the Magistrate are held, as opposed to proceedings exclusively in written form.</a:t>
          </a:r>
          <a:endParaRPr lang="en-US" sz="2600" kern="1200" noProof="0" dirty="0"/>
        </a:p>
      </dsp:txBody>
      <dsp:txXfrm>
        <a:off x="49004" y="2379474"/>
        <a:ext cx="7892108" cy="905852"/>
      </dsp:txXfrm>
    </dsp:sp>
    <dsp:sp modelId="{97A909AD-C2E8-4499-A57D-3C52756FCB1F}">
      <dsp:nvSpPr>
        <dsp:cNvPr id="0" name=""/>
        <dsp:cNvSpPr/>
      </dsp:nvSpPr>
      <dsp:spPr>
        <a:xfrm>
          <a:off x="0" y="3409210"/>
          <a:ext cx="7990116" cy="100386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u="sng" kern="1200" dirty="0" smtClean="0"/>
            <a:t>- It is not necessary to guarantee a tax liability before the Mexican tax authority.</a:t>
          </a:r>
          <a:endParaRPr lang="en-US" sz="2600" kern="1200" noProof="0" dirty="0"/>
        </a:p>
      </dsp:txBody>
      <dsp:txXfrm>
        <a:off x="49004" y="3458214"/>
        <a:ext cx="7892108" cy="905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0.28886</cdr:x>
      <cdr:y>0.53025</cdr:y>
    </cdr:from>
    <cdr:to>
      <cdr:x>0.51127</cdr:x>
      <cdr:y>0.71537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87275" y="1733866"/>
          <a:ext cx="837127" cy="60530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0" tIns="36576" rIns="0" bIns="0" rtlCol="0">
          <a:spAutoFit/>
        </a:bodyPr>
        <a:lstStyle xmlns:a="http://schemas.openxmlformats.org/drawingml/2006/main"/>
        <a:p xmlns:a="http://schemas.openxmlformats.org/drawingml/2006/main">
          <a:pPr marL="356616" indent="-356616">
            <a:lnSpc>
              <a:spcPct val="85000"/>
            </a:lnSpc>
            <a:spcAft>
              <a:spcPts val="600"/>
            </a:spcAft>
            <a:buClr>
              <a:schemeClr val="accent2"/>
            </a:buClr>
            <a:buSzPct val="70000"/>
            <a:buFont typeface="Arial" pitchFamily="34" charset="0"/>
            <a:buChar char="►"/>
          </a:pPr>
          <a:endParaRPr lang="es-MX" sz="1200" dirty="0" err="1" smtClean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0.3291</cdr:x>
      <cdr:y>0.51156</cdr:y>
    </cdr:from>
    <cdr:to>
      <cdr:x>0.62336</cdr:x>
      <cdr:y>0.61886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38736" y="1672735"/>
          <a:ext cx="1107583" cy="3508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0" tIns="36576" rIns="0" bIns="0" rtlCol="0">
          <a:spAutoFit/>
        </a:bodyPr>
        <a:lstStyle xmlns:a="http://schemas.openxmlformats.org/drawingml/2006/main"/>
        <a:p xmlns:a="http://schemas.openxmlformats.org/drawingml/2006/main">
          <a:pPr>
            <a:lnSpc>
              <a:spcPct val="85000"/>
            </a:lnSpc>
            <a:spcAft>
              <a:spcPts val="600"/>
            </a:spcAft>
            <a:buClr>
              <a:schemeClr val="accent2"/>
            </a:buClr>
            <a:buSzPct val="70000"/>
          </a:pPr>
          <a:r>
            <a:rPr lang="es-MX" sz="2400" b="1" dirty="0" smtClean="0">
              <a:solidFill>
                <a:schemeClr val="bg1"/>
              </a:solidFill>
            </a:rPr>
            <a:t>68%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0.34142</cdr:x>
      <cdr:y>0.51156</cdr:y>
    </cdr:from>
    <cdr:to>
      <cdr:x>0.63568</cdr:x>
      <cdr:y>0.61886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85119" y="1672734"/>
          <a:ext cx="1107583" cy="3508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0" tIns="36576" rIns="0" bIns="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lnSpc>
              <a:spcPct val="85000"/>
            </a:lnSpc>
            <a:spcAft>
              <a:spcPts val="600"/>
            </a:spcAft>
            <a:buClr>
              <a:schemeClr val="accent2"/>
            </a:buClr>
            <a:buSzPct val="70000"/>
          </a:pPr>
          <a:r>
            <a:rPr lang="es-MX" sz="2400" b="1" dirty="0" smtClean="0">
              <a:solidFill>
                <a:schemeClr val="bg1"/>
              </a:solidFill>
            </a:rPr>
            <a:t>74%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0.3199</cdr:x>
      <cdr:y>0.5</cdr:y>
    </cdr:from>
    <cdr:to>
      <cdr:x>0.61416</cdr:x>
      <cdr:y>0.6073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04106" y="1634945"/>
          <a:ext cx="1107583" cy="3508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0" tIns="36576" rIns="0" bIns="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lnSpc>
              <a:spcPct val="85000"/>
            </a:lnSpc>
            <a:spcAft>
              <a:spcPts val="600"/>
            </a:spcAft>
            <a:buClr>
              <a:schemeClr val="accent2"/>
            </a:buClr>
            <a:buSzPct val="70000"/>
          </a:pPr>
          <a:r>
            <a:rPr lang="es-MX" sz="2400" b="1" dirty="0" smtClean="0">
              <a:solidFill>
                <a:schemeClr val="bg1"/>
              </a:solidFill>
            </a:rPr>
            <a:t>69%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GB" dirty="0">
              <a:latin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75A85089-C692-4DEA-AC49-04CF34D4FE14}" type="datetimeFigureOut">
              <a:rPr lang="en-GB" smtClean="0">
                <a:latin typeface="Arial" pitchFamily="34" charset="0"/>
              </a:rPr>
              <a:pPr/>
              <a:t>30/09/2017</a:t>
            </a:fld>
            <a:endParaRPr lang="en-GB" dirty="0">
              <a:latin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GB" dirty="0">
              <a:latin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D3A5C721-4BB5-4DB6-AD65-4BA2A62B05B6}" type="slidenum">
              <a:rPr lang="en-GB" smtClean="0">
                <a:latin typeface="Arial" pitchFamily="34" charset="0"/>
              </a:rPr>
              <a:pPr/>
              <a:t>‹#›</a:t>
            </a:fld>
            <a:endParaRPr lang="en-GB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632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>
                <a:latin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>
                <a:latin typeface="Arial" pitchFamily="34" charset="0"/>
              </a:defRPr>
            </a:lvl1pPr>
          </a:lstStyle>
          <a:p>
            <a:fld id="{8045EBA9-A28D-4849-BFEA-AA04F6A21B63}" type="datetimeFigureOut">
              <a:rPr lang="en-GB" smtClean="0"/>
              <a:pPr/>
              <a:t>30/09/2017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>
                <a:latin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>
                <a:latin typeface="Arial" pitchFamily="34" charset="0"/>
              </a:defRPr>
            </a:lvl1pPr>
          </a:lstStyle>
          <a:p>
            <a:fld id="{5B43D19E-BFDB-4C92-8EDD-32EDDA8F41D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627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3322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7774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>
            <a:spLocks noChangeAspect="1"/>
          </p:cNvSpPr>
          <p:nvPr userDrawn="1"/>
        </p:nvSpPr>
        <p:spPr>
          <a:xfrm>
            <a:off x="1932781" y="777240"/>
            <a:ext cx="6755607" cy="3400425"/>
          </a:xfrm>
          <a:custGeom>
            <a:avLst/>
            <a:gdLst>
              <a:gd name="connsiteX0" fmla="*/ 0 w 6753225"/>
              <a:gd name="connsiteY0" fmla="*/ 0 h 3400425"/>
              <a:gd name="connsiteX1" fmla="*/ 6753225 w 6753225"/>
              <a:gd name="connsiteY1" fmla="*/ 0 h 3400425"/>
              <a:gd name="connsiteX2" fmla="*/ 6753225 w 6753225"/>
              <a:gd name="connsiteY2" fmla="*/ 3400425 h 3400425"/>
              <a:gd name="connsiteX3" fmla="*/ 0 w 6753225"/>
              <a:gd name="connsiteY3" fmla="*/ 3400425 h 3400425"/>
              <a:gd name="connsiteX4" fmla="*/ 0 w 6753225"/>
              <a:gd name="connsiteY4" fmla="*/ 0 h 3400425"/>
              <a:gd name="connsiteX0" fmla="*/ 0 w 6755607"/>
              <a:gd name="connsiteY0" fmla="*/ 1197768 h 3400425"/>
              <a:gd name="connsiteX1" fmla="*/ 6755607 w 6755607"/>
              <a:gd name="connsiteY1" fmla="*/ 0 h 3400425"/>
              <a:gd name="connsiteX2" fmla="*/ 6755607 w 6755607"/>
              <a:gd name="connsiteY2" fmla="*/ 3400425 h 3400425"/>
              <a:gd name="connsiteX3" fmla="*/ 2382 w 6755607"/>
              <a:gd name="connsiteY3" fmla="*/ 3400425 h 3400425"/>
              <a:gd name="connsiteX4" fmla="*/ 0 w 6755607"/>
              <a:gd name="connsiteY4" fmla="*/ 1197768 h 340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55607" h="3400425">
                <a:moveTo>
                  <a:pt x="0" y="1197768"/>
                </a:moveTo>
                <a:lnTo>
                  <a:pt x="6755607" y="0"/>
                </a:lnTo>
                <a:lnTo>
                  <a:pt x="6755607" y="3400425"/>
                </a:lnTo>
                <a:lnTo>
                  <a:pt x="2382" y="3400425"/>
                </a:lnTo>
                <a:lnTo>
                  <a:pt x="0" y="1197768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2212847" y="2240280"/>
            <a:ext cx="6217920" cy="860400"/>
          </a:xfrm>
        </p:spPr>
        <p:txBody>
          <a:bodyPr/>
          <a:lstStyle>
            <a:lvl1pPr>
              <a:defRPr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2212848" y="3220754"/>
            <a:ext cx="6217920" cy="645742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404040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741" y="5347592"/>
            <a:ext cx="1375647" cy="11351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7" name="Freeform 5"/>
          <p:cNvSpPr>
            <a:spLocks/>
          </p:cNvSpPr>
          <p:nvPr userDrawn="1"/>
        </p:nvSpPr>
        <p:spPr bwMode="gray">
          <a:xfrm>
            <a:off x="457200" y="1042416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October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940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101" name="Freeform 5"/>
          <p:cNvSpPr>
            <a:spLocks/>
          </p:cNvSpPr>
          <p:nvPr userDrawn="1"/>
        </p:nvSpPr>
        <p:spPr bwMode="gray">
          <a:xfrm>
            <a:off x="457200" y="1042416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October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647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October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680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leg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5612" y="719139"/>
            <a:ext cx="3506400" cy="5210062"/>
          </a:xfrm>
          <a:prstGeom prst="rect">
            <a:avLst/>
          </a:prstGeom>
        </p:spPr>
        <p:txBody>
          <a:bodyPr/>
          <a:lstStyle>
            <a:lvl1pPr marL="0" indent="0" algn="l" defTabSz="995363" rtl="0" fontAlgn="base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SzPct val="100000"/>
              <a:buNone/>
              <a:defRPr lang="en-US" sz="1200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900" b="1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2pPr>
            <a:lvl3pPr marL="176213" indent="-1762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900" b="1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3pPr>
            <a:lvl4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800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4pPr>
            <a:lvl5pPr marL="188913" indent="-1889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800" kern="1200" noProof="0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90007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6718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"/>
          <p:cNvSpPr>
            <a:spLocks noChangeAspect="1"/>
          </p:cNvSpPr>
          <p:nvPr userDrawn="1"/>
        </p:nvSpPr>
        <p:spPr>
          <a:xfrm>
            <a:off x="1932781" y="777240"/>
            <a:ext cx="6755607" cy="3400425"/>
          </a:xfrm>
          <a:custGeom>
            <a:avLst/>
            <a:gdLst>
              <a:gd name="connsiteX0" fmla="*/ 0 w 6753225"/>
              <a:gd name="connsiteY0" fmla="*/ 0 h 3400425"/>
              <a:gd name="connsiteX1" fmla="*/ 6753225 w 6753225"/>
              <a:gd name="connsiteY1" fmla="*/ 0 h 3400425"/>
              <a:gd name="connsiteX2" fmla="*/ 6753225 w 6753225"/>
              <a:gd name="connsiteY2" fmla="*/ 3400425 h 3400425"/>
              <a:gd name="connsiteX3" fmla="*/ 0 w 6753225"/>
              <a:gd name="connsiteY3" fmla="*/ 3400425 h 3400425"/>
              <a:gd name="connsiteX4" fmla="*/ 0 w 6753225"/>
              <a:gd name="connsiteY4" fmla="*/ 0 h 3400425"/>
              <a:gd name="connsiteX0" fmla="*/ 0 w 6755607"/>
              <a:gd name="connsiteY0" fmla="*/ 1197768 h 3400425"/>
              <a:gd name="connsiteX1" fmla="*/ 6755607 w 6755607"/>
              <a:gd name="connsiteY1" fmla="*/ 0 h 3400425"/>
              <a:gd name="connsiteX2" fmla="*/ 6755607 w 6755607"/>
              <a:gd name="connsiteY2" fmla="*/ 3400425 h 3400425"/>
              <a:gd name="connsiteX3" fmla="*/ 2382 w 6755607"/>
              <a:gd name="connsiteY3" fmla="*/ 3400425 h 3400425"/>
              <a:gd name="connsiteX4" fmla="*/ 0 w 6755607"/>
              <a:gd name="connsiteY4" fmla="*/ 1197768 h 340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55607" h="3400425">
                <a:moveTo>
                  <a:pt x="0" y="1197768"/>
                </a:moveTo>
                <a:lnTo>
                  <a:pt x="6755607" y="0"/>
                </a:lnTo>
                <a:lnTo>
                  <a:pt x="6755607" y="3400425"/>
                </a:lnTo>
                <a:lnTo>
                  <a:pt x="2382" y="3400425"/>
                </a:lnTo>
                <a:lnTo>
                  <a:pt x="0" y="1197768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2212847" y="2240280"/>
            <a:ext cx="6217920" cy="860400"/>
          </a:xfrm>
        </p:spPr>
        <p:txBody>
          <a:bodyPr/>
          <a:lstStyle>
            <a:lvl1pPr>
              <a:defRPr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/>
          </p:nvPr>
        </p:nvSpPr>
        <p:spPr>
          <a:xfrm>
            <a:off x="2212848" y="3220754"/>
            <a:ext cx="6217920" cy="645742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404040"/>
                </a:solidFill>
              </a:defRPr>
            </a:lvl2pPr>
            <a:lvl3pPr marL="0" indent="0" algn="l">
              <a:buNone/>
              <a:defRPr sz="1600">
                <a:solidFill>
                  <a:srgbClr val="404040"/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1"/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929" y="5340096"/>
            <a:ext cx="1401984" cy="11569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 altern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 noChangeAspect="1"/>
          </p:cNvSpPr>
          <p:nvPr userDrawn="1"/>
        </p:nvSpPr>
        <p:spPr bwMode="gray">
          <a:xfrm rot="10800000">
            <a:off x="3277045" y="457200"/>
            <a:ext cx="5413248" cy="4570413"/>
          </a:xfrm>
          <a:custGeom>
            <a:avLst/>
            <a:gdLst>
              <a:gd name="connsiteX0" fmla="*/ 0 w 10000"/>
              <a:gd name="connsiteY0" fmla="*/ 0 h 9745"/>
              <a:gd name="connsiteX1" fmla="*/ 921 w 10000"/>
              <a:gd name="connsiteY1" fmla="*/ 9745 h 9745"/>
              <a:gd name="connsiteX2" fmla="*/ 10000 w 10000"/>
              <a:gd name="connsiteY2" fmla="*/ 7201 h 9745"/>
              <a:gd name="connsiteX3" fmla="*/ 10000 w 10000"/>
              <a:gd name="connsiteY3" fmla="*/ 0 h 9745"/>
              <a:gd name="connsiteX4" fmla="*/ 0 w 10000"/>
              <a:gd name="connsiteY4" fmla="*/ 0 h 9745"/>
              <a:gd name="connsiteX0" fmla="*/ 0 w 9079"/>
              <a:gd name="connsiteY0" fmla="*/ 0 h 10000"/>
              <a:gd name="connsiteX1" fmla="*/ 0 w 9079"/>
              <a:gd name="connsiteY1" fmla="*/ 10000 h 10000"/>
              <a:gd name="connsiteX2" fmla="*/ 9079 w 9079"/>
              <a:gd name="connsiteY2" fmla="*/ 7389 h 10000"/>
              <a:gd name="connsiteX3" fmla="*/ 9079 w 9079"/>
              <a:gd name="connsiteY3" fmla="*/ 0 h 10000"/>
              <a:gd name="connsiteX4" fmla="*/ 0 w 9079"/>
              <a:gd name="connsiteY4" fmla="*/ 0 h 10000"/>
              <a:gd name="connsiteX0" fmla="*/ 5 w 10000"/>
              <a:gd name="connsiteY0" fmla="*/ 2555 h 10000"/>
              <a:gd name="connsiteX1" fmla="*/ 0 w 10000"/>
              <a:gd name="connsiteY1" fmla="*/ 10000 h 10000"/>
              <a:gd name="connsiteX2" fmla="*/ 10000 w 10000"/>
              <a:gd name="connsiteY2" fmla="*/ 7389 h 10000"/>
              <a:gd name="connsiteX3" fmla="*/ 10000 w 10000"/>
              <a:gd name="connsiteY3" fmla="*/ 0 h 10000"/>
              <a:gd name="connsiteX4" fmla="*/ 5 w 10000"/>
              <a:gd name="connsiteY4" fmla="*/ 2555 h 10000"/>
              <a:gd name="connsiteX0" fmla="*/ 5 w 10000"/>
              <a:gd name="connsiteY0" fmla="*/ 0 h 7445"/>
              <a:gd name="connsiteX1" fmla="*/ 0 w 10000"/>
              <a:gd name="connsiteY1" fmla="*/ 7445 h 7445"/>
              <a:gd name="connsiteX2" fmla="*/ 10000 w 10000"/>
              <a:gd name="connsiteY2" fmla="*/ 4834 h 7445"/>
              <a:gd name="connsiteX3" fmla="*/ 10000 w 10000"/>
              <a:gd name="connsiteY3" fmla="*/ 7 h 7445"/>
              <a:gd name="connsiteX4" fmla="*/ 5 w 10000"/>
              <a:gd name="connsiteY4" fmla="*/ 0 h 7445"/>
              <a:gd name="connsiteX0" fmla="*/ 5 w 10000"/>
              <a:gd name="connsiteY0" fmla="*/ 0 h 10000"/>
              <a:gd name="connsiteX1" fmla="*/ 0 w 10000"/>
              <a:gd name="connsiteY1" fmla="*/ 10000 h 10000"/>
              <a:gd name="connsiteX2" fmla="*/ 8453 w 10000"/>
              <a:gd name="connsiteY2" fmla="*/ 7036 h 10000"/>
              <a:gd name="connsiteX3" fmla="*/ 10000 w 10000"/>
              <a:gd name="connsiteY3" fmla="*/ 9 h 10000"/>
              <a:gd name="connsiteX4" fmla="*/ 5 w 10000"/>
              <a:gd name="connsiteY4" fmla="*/ 0 h 10000"/>
              <a:gd name="connsiteX0" fmla="*/ 5 w 8453"/>
              <a:gd name="connsiteY0" fmla="*/ 4143 h 14143"/>
              <a:gd name="connsiteX1" fmla="*/ 0 w 8453"/>
              <a:gd name="connsiteY1" fmla="*/ 14143 h 14143"/>
              <a:gd name="connsiteX2" fmla="*/ 8453 w 8453"/>
              <a:gd name="connsiteY2" fmla="*/ 11179 h 14143"/>
              <a:gd name="connsiteX3" fmla="*/ 8453 w 8453"/>
              <a:gd name="connsiteY3" fmla="*/ 0 h 14143"/>
              <a:gd name="connsiteX4" fmla="*/ 5 w 8453"/>
              <a:gd name="connsiteY4" fmla="*/ 4143 h 14143"/>
              <a:gd name="connsiteX0" fmla="*/ 6 w 10000"/>
              <a:gd name="connsiteY0" fmla="*/ 0 h 10007"/>
              <a:gd name="connsiteX1" fmla="*/ 0 w 10000"/>
              <a:gd name="connsiteY1" fmla="*/ 10007 h 10007"/>
              <a:gd name="connsiteX2" fmla="*/ 10000 w 10000"/>
              <a:gd name="connsiteY2" fmla="*/ 7911 h 10007"/>
              <a:gd name="connsiteX3" fmla="*/ 10000 w 10000"/>
              <a:gd name="connsiteY3" fmla="*/ 7 h 10007"/>
              <a:gd name="connsiteX4" fmla="*/ 6 w 10000"/>
              <a:gd name="connsiteY4" fmla="*/ 0 h 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7">
                <a:moveTo>
                  <a:pt x="6" y="0"/>
                </a:moveTo>
                <a:cubicBezTo>
                  <a:pt x="4" y="2358"/>
                  <a:pt x="2" y="7650"/>
                  <a:pt x="0" y="10007"/>
                </a:cubicBezTo>
                <a:lnTo>
                  <a:pt x="10000" y="7911"/>
                </a:lnTo>
                <a:lnTo>
                  <a:pt x="10000" y="7"/>
                </a:lnTo>
                <a:lnTo>
                  <a:pt x="6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3557109" y="1677507"/>
            <a:ext cx="4937760" cy="860400"/>
          </a:xfrm>
        </p:spPr>
        <p:txBody>
          <a:bodyPr/>
          <a:lstStyle>
            <a:lvl1pPr>
              <a:defRPr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3557109" y="2685128"/>
            <a:ext cx="4937760" cy="645742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404040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929" y="5340096"/>
            <a:ext cx="1401984" cy="1156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626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pproved question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6" y="5879592"/>
            <a:ext cx="3780000" cy="6187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77240"/>
            <a:ext cx="6753225" cy="3400425"/>
          </a:xfrm>
          <a:prstGeom prst="rect">
            <a:avLst/>
          </a:prstGeom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88191" y="3258529"/>
            <a:ext cx="5943432" cy="64574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FFFFFF"/>
                </a:solidFill>
              </a:defRPr>
            </a:lvl2pPr>
            <a:lvl3pPr marL="0" indent="0" algn="l">
              <a:buNone/>
              <a:defRPr sz="1600">
                <a:solidFill>
                  <a:srgbClr val="FFFFFF"/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888191" y="2288083"/>
            <a:ext cx="5943432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929" y="5340096"/>
            <a:ext cx="1401984" cy="1156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3587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pproved question t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5413375" cy="45720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6" y="5879592"/>
            <a:ext cx="3780000" cy="61875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86968" y="1799130"/>
            <a:ext cx="4643060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86968" y="2769576"/>
            <a:ext cx="4643060" cy="64574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404040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929" y="5340096"/>
            <a:ext cx="1401984" cy="1156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2940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600"/>
            <a:ext cx="8229600" cy="46989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October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32775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598"/>
            <a:ext cx="8229600" cy="4698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2pPr>
            <a:lvl3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3pPr>
            <a:lvl4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October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_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598"/>
            <a:ext cx="8229600" cy="4698977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2pPr>
            <a:lvl3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3pPr>
            <a:lvl4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4pPr>
            <a:lvl5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October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1094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_no_first_level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598"/>
            <a:ext cx="8229600" cy="4698977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 marL="356616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2pPr>
            <a:lvl3pPr marL="713232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3pPr>
            <a:lvl4pPr marL="1069848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4pPr>
            <a:lvl5pPr marL="1426464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October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9011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October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,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October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73977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,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26464"/>
            <a:ext cx="4038600" cy="4691061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26464"/>
            <a:ext cx="4038600" cy="4691061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October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21113"/>
            <a:ext cx="4042800" cy="39949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200" y="2121113"/>
            <a:ext cx="4042800" cy="39949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1426464"/>
            <a:ext cx="4042800" cy="640800"/>
          </a:xfrm>
        </p:spPr>
        <p:txBody>
          <a:bodyPr anchor="t" anchorCtr="0"/>
          <a:lstStyle>
            <a:lvl1pPr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51200" y="1426464"/>
            <a:ext cx="4042800" cy="640800"/>
          </a:xfrm>
        </p:spPr>
        <p:txBody>
          <a:bodyPr anchor="t" anchorCtr="0"/>
          <a:lstStyle>
            <a:lvl1pPr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s-MX" smtClean="0"/>
              <a:t>October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5614" y="1025525"/>
            <a:ext cx="8229600" cy="1643063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5000" b="1">
                <a:solidFill>
                  <a:schemeClr val="bg2"/>
                </a:solidFill>
                <a:latin typeface="+mn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s-MX" smtClean="0"/>
              <a:t>October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0112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reeform 5"/>
          <p:cNvSpPr>
            <a:spLocks/>
          </p:cNvSpPr>
          <p:nvPr userDrawn="1"/>
        </p:nvSpPr>
        <p:spPr bwMode="gray">
          <a:xfrm>
            <a:off x="457200" y="1042416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October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9408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reeform 5"/>
          <p:cNvSpPr>
            <a:spLocks/>
          </p:cNvSpPr>
          <p:nvPr userDrawn="1"/>
        </p:nvSpPr>
        <p:spPr bwMode="gray">
          <a:xfrm>
            <a:off x="457200" y="1042416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October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647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October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680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_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32775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598"/>
            <a:ext cx="8229600" cy="46989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2pPr>
            <a:lvl3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3pPr>
            <a:lvl4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4pPr>
            <a:lvl5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October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31518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leg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5612" y="719139"/>
            <a:ext cx="3506400" cy="5210062"/>
          </a:xfrm>
        </p:spPr>
        <p:txBody>
          <a:bodyPr/>
          <a:lstStyle>
            <a:lvl1pPr marL="0" indent="0" algn="l" defTabSz="995363" rtl="0" fontAlgn="base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SzPct val="100000"/>
              <a:buNone/>
              <a:defRPr lang="en-US" sz="1200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900" b="1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2pPr>
            <a:lvl3pPr marL="176213" indent="-1762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900" b="1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3pPr>
            <a:lvl4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800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4pPr>
            <a:lvl5pPr marL="188913" indent="-1889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800" kern="1200" noProof="0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900077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6718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_no_first_level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32775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598"/>
            <a:ext cx="8229600" cy="46989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 marL="356616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2pPr>
            <a:lvl3pPr marL="713232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3pPr>
            <a:lvl4pPr marL="1069848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4pPr>
            <a:lvl5pPr marL="1426464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October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5454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32775" cy="860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October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,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32775" cy="860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October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817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,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32775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26464"/>
            <a:ext cx="4038600" cy="469811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>
              <a:defRPr sz="2400">
                <a:solidFill>
                  <a:schemeClr val="bg1"/>
                </a:solidFill>
                <a:latin typeface="+mn-lt"/>
                <a:cs typeface="Arial" pitchFamily="34" charset="0"/>
              </a:defRPr>
            </a:lvl2pPr>
            <a:lvl3pPr>
              <a:defRPr sz="2000">
                <a:solidFill>
                  <a:schemeClr val="bg1"/>
                </a:solidFill>
                <a:latin typeface="+mn-lt"/>
                <a:cs typeface="Arial" pitchFamily="34" charset="0"/>
              </a:defRPr>
            </a:lvl3pPr>
            <a:lvl4pPr>
              <a:defRPr sz="1800">
                <a:solidFill>
                  <a:schemeClr val="bg1"/>
                </a:solidFill>
                <a:latin typeface="+mn-lt"/>
                <a:cs typeface="Arial" pitchFamily="34" charset="0"/>
              </a:defRPr>
            </a:lvl4pPr>
            <a:lvl5pPr>
              <a:defRPr sz="1800">
                <a:solidFill>
                  <a:schemeClr val="bg1"/>
                </a:solidFill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26464"/>
            <a:ext cx="4038600" cy="469811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>
              <a:defRPr sz="2400">
                <a:solidFill>
                  <a:schemeClr val="bg1"/>
                </a:solidFill>
                <a:latin typeface="+mn-lt"/>
                <a:cs typeface="Arial" pitchFamily="34" charset="0"/>
              </a:defRPr>
            </a:lvl2pPr>
            <a:lvl3pPr>
              <a:defRPr sz="2000">
                <a:solidFill>
                  <a:schemeClr val="bg1"/>
                </a:solidFill>
                <a:latin typeface="+mn-lt"/>
                <a:cs typeface="Arial" pitchFamily="34" charset="0"/>
              </a:defRPr>
            </a:lvl3pPr>
            <a:lvl4pPr>
              <a:defRPr sz="1800">
                <a:solidFill>
                  <a:schemeClr val="bg1"/>
                </a:solidFill>
                <a:latin typeface="+mn-lt"/>
                <a:cs typeface="Arial" pitchFamily="34" charset="0"/>
              </a:defRPr>
            </a:lvl4pPr>
            <a:lvl5pPr>
              <a:defRPr sz="1800">
                <a:solidFill>
                  <a:schemeClr val="bg1"/>
                </a:solidFill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October 2017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32775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s-MX" smtClean="0"/>
              <a:t>October 2017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21113"/>
            <a:ext cx="4042800" cy="399496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4" name="Content Placeholder 3"/>
          <p:cNvSpPr>
            <a:spLocks noGrp="1"/>
          </p:cNvSpPr>
          <p:nvPr>
            <p:ph sz="half" idx="2"/>
          </p:nvPr>
        </p:nvSpPr>
        <p:spPr>
          <a:xfrm>
            <a:off x="4651200" y="2121113"/>
            <a:ext cx="4042800" cy="399496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1426464"/>
            <a:ext cx="4042800" cy="640800"/>
          </a:xfrm>
          <a:prstGeom prst="rect">
            <a:avLst/>
          </a:prstGeom>
        </p:spPr>
        <p:txBody>
          <a:bodyPr anchor="t" anchorCtr="0"/>
          <a:lstStyle>
            <a:lvl1pPr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51200" y="1426464"/>
            <a:ext cx="4042800" cy="640800"/>
          </a:xfrm>
          <a:prstGeom prst="rect">
            <a:avLst/>
          </a:prstGeom>
        </p:spPr>
        <p:txBody>
          <a:bodyPr anchor="t" anchorCtr="0"/>
          <a:lstStyle>
            <a:lvl1pPr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5614" y="1024128"/>
            <a:ext cx="8229600" cy="1643063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5000" b="1">
                <a:solidFill>
                  <a:schemeClr val="bg2"/>
                </a:solidFill>
                <a:latin typeface="+mn-lt"/>
                <a:cs typeface="Arial" pitchFamily="34" charset="0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s-MX" smtClean="0"/>
              <a:t>October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011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30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19" Type="http://schemas.openxmlformats.org/officeDocument/2006/relationships/image" Target="../media/image3.wmf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32775" cy="860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600"/>
            <a:ext cx="8229600" cy="46989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0" y="6496184"/>
            <a:ext cx="3434400" cy="2011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10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GB" smtClean="0"/>
              <a:t>Presentation title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" y="6496184"/>
            <a:ext cx="722376" cy="201168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Page </a:t>
            </a:r>
            <a:fld id="{9AE4D82F-B047-469B-AC52-A46321747EAF}" type="slidenum">
              <a:rPr lang="en-GB" sz="1100" smtClean="0">
                <a:solidFill>
                  <a:schemeClr val="bg1"/>
                </a:solidFill>
                <a:latin typeface="+mn-lt"/>
                <a:cs typeface="Arial" pitchFamily="34" charset="0"/>
              </a:rPr>
              <a:pPr/>
              <a:t>‹#›</a:t>
            </a:fld>
            <a:endParaRPr lang="en-GB" sz="11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217792" y="6496184"/>
            <a:ext cx="1188720" cy="201168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>
            <a:lvl1pPr algn="l">
              <a:defRPr sz="110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s-MX" smtClean="0"/>
              <a:t>October 2017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464" y="6327648"/>
            <a:ext cx="399919" cy="4088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748" r:id="rId3"/>
    <p:sldLayoutId id="2147483749" r:id="rId4"/>
    <p:sldLayoutId id="2147483669" r:id="rId5"/>
    <p:sldLayoutId id="2147483780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7" r:id="rId12"/>
    <p:sldLayoutId id="2147483678" r:id="rId13"/>
    <p:sldLayoutId id="2147483679" r:id="rId14"/>
  </p:sldLayoutIdLst>
  <p:hf sldNum="0"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b="1" kern="1200">
          <a:solidFill>
            <a:schemeClr val="bg1"/>
          </a:solidFill>
          <a:latin typeface="+mn-lt"/>
          <a:ea typeface="+mj-ea"/>
          <a:cs typeface="Arial" pitchFamily="34" charset="0"/>
        </a:defRPr>
      </a:lvl1pPr>
    </p:titleStyle>
    <p:bodyStyle>
      <a:lvl1pPr marL="356616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400" kern="1200">
          <a:solidFill>
            <a:schemeClr val="bg1"/>
          </a:solidFill>
          <a:latin typeface="+mn-lt"/>
          <a:ea typeface="+mn-ea"/>
          <a:cs typeface="Arial" pitchFamily="34" charset="0"/>
        </a:defRPr>
      </a:lvl1pPr>
      <a:lvl2pPr marL="713232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000" kern="1200">
          <a:solidFill>
            <a:schemeClr val="bg1"/>
          </a:solidFill>
          <a:latin typeface="+mn-lt"/>
          <a:ea typeface="+mn-ea"/>
          <a:cs typeface="Arial" pitchFamily="34" charset="0"/>
        </a:defRPr>
      </a:lvl2pPr>
      <a:lvl3pPr marL="1069848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800" kern="1200">
          <a:solidFill>
            <a:schemeClr val="bg1"/>
          </a:solidFill>
          <a:latin typeface="+mn-lt"/>
          <a:ea typeface="+mn-ea"/>
          <a:cs typeface="Arial" pitchFamily="34" charset="0"/>
        </a:defRPr>
      </a:lvl3pPr>
      <a:lvl4pPr marL="1426464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Arial" pitchFamily="34" charset="0"/>
        </a:defRPr>
      </a:lvl4pPr>
      <a:lvl5pPr marL="1783080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600"/>
            <a:ext cx="8229600" cy="46989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" y="6501764"/>
            <a:ext cx="720000" cy="2011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+mn-lt"/>
              </a:rPr>
              <a:t>Page </a:t>
            </a:r>
            <a:fld id="{9AE4D82F-B047-469B-AC52-A46321747EAF}" type="slidenum">
              <a:rPr lang="en-GB" sz="1100" smtClean="0">
                <a:solidFill>
                  <a:schemeClr val="bg1"/>
                </a:solidFill>
                <a:latin typeface="+mn-lt"/>
              </a:rPr>
              <a:pPr/>
              <a:t>‹#›</a:t>
            </a:fld>
            <a:endParaRPr lang="en-GB" sz="11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0" y="6501764"/>
            <a:ext cx="3434400" cy="2011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1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12" name="Date Placeholder 2"/>
          <p:cNvSpPr>
            <a:spLocks noGrp="1"/>
          </p:cNvSpPr>
          <p:nvPr>
            <p:ph type="dt" sz="half" idx="2"/>
          </p:nvPr>
        </p:nvSpPr>
        <p:spPr>
          <a:xfrm>
            <a:off x="1217792" y="6501764"/>
            <a:ext cx="1188720" cy="201168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110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s-MX" smtClean="0"/>
              <a:t>October 2017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464" y="6327648"/>
            <a:ext cx="402504" cy="4114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778" r:id="rId2"/>
    <p:sldLayoutId id="2147483768" r:id="rId3"/>
    <p:sldLayoutId id="2147483770" r:id="rId4"/>
    <p:sldLayoutId id="2147483682" r:id="rId5"/>
    <p:sldLayoutId id="2147483752" r:id="rId6"/>
    <p:sldLayoutId id="2147483753" r:id="rId7"/>
    <p:sldLayoutId id="2147483683" r:id="rId8"/>
    <p:sldLayoutId id="2147483782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91" r:id="rId15"/>
    <p:sldLayoutId id="2147483692" r:id="rId16"/>
    <p:sldLayoutId id="2147483693" r:id="rId17"/>
  </p:sldLayoutIdLst>
  <p:hf sldNum="0"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b="1" kern="1200">
          <a:solidFill>
            <a:schemeClr val="bg1"/>
          </a:solidFill>
          <a:latin typeface="+mn-lt"/>
          <a:ea typeface="+mj-ea"/>
          <a:cs typeface="Arial" pitchFamily="34" charset="0"/>
        </a:defRPr>
      </a:lvl1pPr>
    </p:titleStyle>
    <p:bodyStyle>
      <a:lvl1pPr marL="356616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13232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069848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426464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783080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Mexico – Tax Dispute Resolution Update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Nora Morales</a:t>
            </a:r>
          </a:p>
          <a:p>
            <a:r>
              <a:rPr lang="en-GB" dirty="0" smtClean="0"/>
              <a:t>October 2017</a:t>
            </a:r>
          </a:p>
        </p:txBody>
      </p:sp>
    </p:spTree>
    <p:extLst>
      <p:ext uri="{BB962C8B-B14F-4D97-AF65-F5344CB8AC3E}">
        <p14:creationId xmlns:p14="http://schemas.microsoft.com/office/powerpoint/2010/main" val="55800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0226"/>
            <a:ext cx="8232775" cy="860400"/>
          </a:xfrm>
        </p:spPr>
        <p:txBody>
          <a:bodyPr/>
          <a:lstStyle/>
          <a:p>
            <a:r>
              <a:rPr lang="en-GB" dirty="0" smtClean="0"/>
              <a:t>Mexico aligned with</a:t>
            </a:r>
            <a:br>
              <a:rPr lang="en-GB" dirty="0" smtClean="0"/>
            </a:br>
            <a:r>
              <a:rPr lang="en-GB" b="0" i="1" dirty="0" smtClean="0"/>
              <a:t>Trends affecting the global tax landscape</a:t>
            </a:r>
            <a:endParaRPr lang="en-GB" b="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25599"/>
            <a:ext cx="8333117" cy="523971"/>
          </a:xfrm>
        </p:spPr>
        <p:txBody>
          <a:bodyPr/>
          <a:lstStyle/>
          <a:p>
            <a:pPr marL="356616" indent="-356616">
              <a:lnSpc>
                <a:spcPct val="85000"/>
              </a:lnSpc>
              <a:spcAft>
                <a:spcPts val="600"/>
              </a:spcAft>
              <a:buFont typeface="Arial" pitchFamily="34" charset="0"/>
              <a:buChar char="►"/>
            </a:pPr>
            <a:r>
              <a:rPr lang="en-US" sz="1800" dirty="0" smtClean="0"/>
              <a:t>More scrutiny, more audits, more penalties … Companies are telling us:</a:t>
            </a:r>
          </a:p>
          <a:p>
            <a:pPr>
              <a:lnSpc>
                <a:spcPct val="85000"/>
              </a:lnSpc>
              <a:spcAft>
                <a:spcPts val="600"/>
              </a:spcAft>
            </a:pPr>
            <a:endParaRPr lang="es-MX" sz="1800" dirty="0"/>
          </a:p>
        </p:txBody>
      </p:sp>
      <p:graphicFrame>
        <p:nvGraphicFramePr>
          <p:cNvPr id="41" name="Chart 40"/>
          <p:cNvGraphicFramePr/>
          <p:nvPr>
            <p:extLst>
              <p:ext uri="{D42A27DB-BD31-4B8C-83A1-F6EECF244321}">
                <p14:modId xmlns:p14="http://schemas.microsoft.com/office/powerpoint/2010/main" val="504309016"/>
              </p:ext>
            </p:extLst>
          </p:nvPr>
        </p:nvGraphicFramePr>
        <p:xfrm>
          <a:off x="-69844" y="1511611"/>
          <a:ext cx="3763992" cy="2944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2" name="Chart 41"/>
          <p:cNvGraphicFramePr/>
          <p:nvPr>
            <p:extLst>
              <p:ext uri="{D42A27DB-BD31-4B8C-83A1-F6EECF244321}">
                <p14:modId xmlns:p14="http://schemas.microsoft.com/office/powerpoint/2010/main" val="3253699655"/>
              </p:ext>
            </p:extLst>
          </p:nvPr>
        </p:nvGraphicFramePr>
        <p:xfrm>
          <a:off x="2988168" y="1511611"/>
          <a:ext cx="3763992" cy="2944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3" name="Chart 42"/>
          <p:cNvGraphicFramePr/>
          <p:nvPr>
            <p:extLst>
              <p:ext uri="{D42A27DB-BD31-4B8C-83A1-F6EECF244321}">
                <p14:modId xmlns:p14="http://schemas.microsoft.com/office/powerpoint/2010/main" val="3006180437"/>
              </p:ext>
            </p:extLst>
          </p:nvPr>
        </p:nvGraphicFramePr>
        <p:xfrm>
          <a:off x="6013340" y="1549401"/>
          <a:ext cx="3763992" cy="2906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478843"/>
              </p:ext>
            </p:extLst>
          </p:nvPr>
        </p:nvGraphicFramePr>
        <p:xfrm>
          <a:off x="267421" y="4588451"/>
          <a:ext cx="8522895" cy="733244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840965"/>
                <a:gridCol w="2840965"/>
                <a:gridCol w="2840965"/>
              </a:tblGrid>
              <a:tr h="733244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Tax</a:t>
                      </a:r>
                      <a:r>
                        <a:rPr lang="en-US" sz="1400" baseline="0" noProof="0" dirty="0" smtClean="0"/>
                        <a:t> authorities have increased their focus on cross-border transactions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Tax audits have become more frequent or aggressive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Indicate that tax administrators are challenging existing structures</a:t>
                      </a:r>
                      <a:endParaRPr lang="en-US" sz="14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199" y="5921829"/>
            <a:ext cx="8232776" cy="193899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s-MX" sz="1200" dirty="0" err="1" smtClean="0">
                <a:solidFill>
                  <a:schemeClr val="bg1"/>
                </a:solidFill>
              </a:rPr>
              <a:t>Source</a:t>
            </a:r>
            <a:r>
              <a:rPr lang="es-MX" sz="1200" dirty="0" smtClean="0">
                <a:solidFill>
                  <a:schemeClr val="bg1"/>
                </a:solidFill>
              </a:rPr>
              <a:t> of </a:t>
            </a:r>
            <a:r>
              <a:rPr lang="es-MX" sz="1200" dirty="0" err="1" smtClean="0">
                <a:solidFill>
                  <a:schemeClr val="bg1"/>
                </a:solidFill>
              </a:rPr>
              <a:t>information</a:t>
            </a:r>
            <a:r>
              <a:rPr lang="es-MX" sz="1200" dirty="0" smtClean="0">
                <a:solidFill>
                  <a:schemeClr val="bg1"/>
                </a:solidFill>
              </a:rPr>
              <a:t>: EY </a:t>
            </a:r>
            <a:r>
              <a:rPr lang="en-US" sz="1200" dirty="0" smtClean="0">
                <a:solidFill>
                  <a:schemeClr val="bg1"/>
                </a:solidFill>
              </a:rPr>
              <a:t>3</a:t>
            </a:r>
            <a:r>
              <a:rPr lang="en-US" sz="1200" baseline="30000" dirty="0" smtClean="0">
                <a:solidFill>
                  <a:schemeClr val="bg1"/>
                </a:solidFill>
              </a:rPr>
              <a:t>rd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report in the Tax Risk and Controversy Survey Series</a:t>
            </a:r>
            <a:r>
              <a:rPr lang="es-MX" sz="1200" dirty="0" smtClean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859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r>
              <a:rPr lang="en-GB" dirty="0">
                <a:solidFill>
                  <a:srgbClr val="646464"/>
                </a:solidFill>
              </a:rPr>
              <a:t>Tax Controversy </a:t>
            </a:r>
            <a:r>
              <a:rPr lang="en-GB" dirty="0" smtClean="0">
                <a:solidFill>
                  <a:srgbClr val="646464"/>
                </a:solidFill>
              </a:rPr>
              <a:t>Environment </a:t>
            </a:r>
            <a:r>
              <a:rPr lang="en-GB" dirty="0">
                <a:solidFill>
                  <a:srgbClr val="646464"/>
                </a:solidFill>
              </a:rPr>
              <a:t>in Mexico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327" y="893619"/>
            <a:ext cx="8229600" cy="4991966"/>
          </a:xfrm>
        </p:spPr>
        <p:txBody>
          <a:bodyPr/>
          <a:lstStyle/>
          <a:p>
            <a:pPr marL="0" indent="0">
              <a:buNone/>
            </a:pPr>
            <a:endParaRPr lang="en-US" sz="2800" dirty="0"/>
          </a:p>
          <a:p>
            <a:pPr marL="514350" indent="-514350">
              <a:buAutoNum type="arabicParenR"/>
            </a:pPr>
            <a:r>
              <a:rPr lang="en-US" sz="2600" dirty="0" smtClean="0"/>
              <a:t>Aggressive campaign of enforcement against multinational companies</a:t>
            </a:r>
          </a:p>
          <a:p>
            <a:pPr lvl="1"/>
            <a:r>
              <a:rPr lang="en-US" sz="2200" dirty="0" smtClean="0"/>
              <a:t>OECD Principles. BEPS</a:t>
            </a:r>
            <a:endParaRPr lang="en-US" sz="2200" dirty="0"/>
          </a:p>
          <a:p>
            <a:pPr lvl="1"/>
            <a:r>
              <a:rPr lang="en-US" sz="2200" dirty="0" smtClean="0"/>
              <a:t>Court precedents mainly focus on abuse issues (e.g. A&amp;P </a:t>
            </a:r>
            <a:r>
              <a:rPr lang="en-US" sz="2200" dirty="0" smtClean="0"/>
              <a:t>expenses)</a:t>
            </a:r>
            <a:endParaRPr lang="en-US" sz="2800" dirty="0" smtClean="0"/>
          </a:p>
          <a:p>
            <a:pPr marL="514350" indent="-514350">
              <a:buAutoNum type="arabicParenR"/>
            </a:pPr>
            <a:r>
              <a:rPr lang="en-US" sz="2600" dirty="0" smtClean="0"/>
              <a:t>Innovative enforcement faculties of tax authorities</a:t>
            </a:r>
          </a:p>
          <a:p>
            <a:pPr lvl="1"/>
            <a:r>
              <a:rPr lang="en-US" sz="2200" dirty="0" smtClean="0"/>
              <a:t>E-invoicing</a:t>
            </a:r>
            <a:r>
              <a:rPr lang="en-US" sz="2200" dirty="0" smtClean="0"/>
              <a:t>, E-accounting, </a:t>
            </a:r>
            <a:r>
              <a:rPr lang="en-US" sz="2200" dirty="0" smtClean="0"/>
              <a:t>E-audits</a:t>
            </a:r>
            <a:r>
              <a:rPr lang="en-US" sz="2200" dirty="0" smtClean="0"/>
              <a:t>.</a:t>
            </a:r>
            <a:endParaRPr lang="en-US" sz="2800" dirty="0" smtClean="0"/>
          </a:p>
          <a:p>
            <a:pPr marL="514350" indent="-514350">
              <a:buAutoNum type="arabicParenR"/>
            </a:pPr>
            <a:r>
              <a:rPr lang="en-US" sz="2600" dirty="0" smtClean="0"/>
              <a:t>Automatic exchange of information</a:t>
            </a:r>
          </a:p>
          <a:p>
            <a:pPr lvl="1"/>
            <a:r>
              <a:rPr lang="en-US" sz="2200" dirty="0" smtClean="0"/>
              <a:t>CRS/FATCA</a:t>
            </a:r>
            <a:endParaRPr lang="en-US" sz="2200" dirty="0"/>
          </a:p>
          <a:p>
            <a:pPr marL="356616" lvl="1" indent="0">
              <a:buNone/>
            </a:pPr>
            <a:endParaRPr lang="en-US" sz="2600" dirty="0"/>
          </a:p>
          <a:p>
            <a:endParaRPr lang="en-US" sz="3000" dirty="0" smtClean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October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81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r>
              <a:rPr lang="en-GB" dirty="0" smtClean="0">
                <a:solidFill>
                  <a:srgbClr val="646464"/>
                </a:solidFill>
              </a:rPr>
              <a:t>Enforcement Policy </a:t>
            </a:r>
            <a:r>
              <a:rPr lang="en-GB" dirty="0">
                <a:solidFill>
                  <a:srgbClr val="646464"/>
                </a:solidFill>
              </a:rPr>
              <a:t>in Mexico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327" y="893619"/>
            <a:ext cx="8229600" cy="4991966"/>
          </a:xfrm>
        </p:spPr>
        <p:txBody>
          <a:bodyPr/>
          <a:lstStyle/>
          <a:p>
            <a:pPr marL="0" indent="0">
              <a:buNone/>
            </a:pPr>
            <a:endParaRPr lang="en-US" sz="3000" dirty="0" smtClean="0"/>
          </a:p>
          <a:p>
            <a:r>
              <a:rPr lang="en-US" sz="3000" dirty="0" smtClean="0"/>
              <a:t>Large assessments (</a:t>
            </a:r>
            <a:r>
              <a:rPr lang="en-US" sz="2600" dirty="0" smtClean="0"/>
              <a:t>Guarantee obligation)</a:t>
            </a:r>
          </a:p>
          <a:p>
            <a:pPr lvl="1"/>
            <a:r>
              <a:rPr lang="en-US" sz="2800" dirty="0"/>
              <a:t>Excessive formal requirements requested in tax </a:t>
            </a:r>
            <a:r>
              <a:rPr lang="en-US" sz="2800" dirty="0" smtClean="0"/>
              <a:t>audits</a:t>
            </a:r>
            <a:endParaRPr lang="en-US" sz="2800" dirty="0" smtClean="0"/>
          </a:p>
          <a:p>
            <a:pPr lvl="1"/>
            <a:r>
              <a:rPr lang="en-US" sz="2800" dirty="0" smtClean="0"/>
              <a:t>BEPS / substance over form</a:t>
            </a:r>
            <a:endParaRPr lang="en-US" sz="2600" dirty="0" smtClean="0"/>
          </a:p>
          <a:p>
            <a:endParaRPr lang="en-US" sz="3000" dirty="0" smtClean="0"/>
          </a:p>
          <a:p>
            <a:r>
              <a:rPr lang="en-US" sz="3000" dirty="0" smtClean="0"/>
              <a:t>Negotiation under a fair share analysis</a:t>
            </a:r>
          </a:p>
          <a:p>
            <a:pPr lvl="1"/>
            <a:r>
              <a:rPr lang="en-US" sz="2800" dirty="0" smtClean="0"/>
              <a:t>Financial profits vs. tax </a:t>
            </a:r>
            <a:r>
              <a:rPr lang="en-US" sz="2800" dirty="0"/>
              <a:t>p</a:t>
            </a:r>
            <a:r>
              <a:rPr lang="en-US" sz="2800" dirty="0" smtClean="0"/>
              <a:t>rofits</a:t>
            </a:r>
          </a:p>
          <a:p>
            <a:pPr lvl="1"/>
            <a:r>
              <a:rPr lang="en-US" sz="2800" dirty="0" smtClean="0"/>
              <a:t>Global profitability of public companies</a:t>
            </a:r>
          </a:p>
          <a:p>
            <a:pPr marL="356616" lvl="1" indent="0">
              <a:buNone/>
            </a:pPr>
            <a:endParaRPr lang="en-US" sz="3000" dirty="0" smtClean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October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40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646464"/>
                </a:solidFill>
              </a:rPr>
              <a:t>Tax Controversy Environment in Mexico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Options for alternative dispute resolutions:</a:t>
            </a:r>
          </a:p>
          <a:p>
            <a:pPr marL="0" indent="0">
              <a:buNone/>
            </a:pPr>
            <a:endParaRPr lang="en-US" sz="2800" dirty="0" smtClean="0"/>
          </a:p>
          <a:p>
            <a:pPr lvl="1"/>
            <a:r>
              <a:rPr lang="en-US" sz="2800" dirty="0" smtClean="0"/>
              <a:t>MAP </a:t>
            </a:r>
          </a:p>
          <a:p>
            <a:pPr lvl="1"/>
            <a:r>
              <a:rPr lang="en-US" sz="2800" dirty="0" smtClean="0"/>
              <a:t>APA</a:t>
            </a:r>
          </a:p>
          <a:p>
            <a:pPr lvl="1"/>
            <a:r>
              <a:rPr lang="en-US" sz="2800" dirty="0" smtClean="0"/>
              <a:t>Tax Ombudsman</a:t>
            </a:r>
          </a:p>
          <a:p>
            <a:pPr lvl="2" algn="just"/>
            <a:r>
              <a:rPr lang="es-MX" sz="2000" dirty="0" err="1" smtClean="0"/>
              <a:t>Complaint</a:t>
            </a:r>
            <a:r>
              <a:rPr lang="es-MX" sz="2000" dirty="0" smtClean="0"/>
              <a:t> </a:t>
            </a:r>
            <a:r>
              <a:rPr lang="es-MX" sz="2000" dirty="0" err="1"/>
              <a:t>procedure</a:t>
            </a:r>
            <a:r>
              <a:rPr lang="es-MX" sz="2000" dirty="0"/>
              <a:t> (non-judicial </a:t>
            </a:r>
            <a:r>
              <a:rPr lang="es-MX" sz="2000" dirty="0" err="1"/>
              <a:t>defense</a:t>
            </a:r>
            <a:r>
              <a:rPr lang="es-MX" sz="2000" dirty="0"/>
              <a:t> </a:t>
            </a:r>
            <a:r>
              <a:rPr lang="es-MX" sz="2000" dirty="0" smtClean="0"/>
              <a:t>of </a:t>
            </a:r>
            <a:r>
              <a:rPr lang="es-MX" sz="2000" dirty="0" err="1"/>
              <a:t>taxpayers</a:t>
            </a:r>
            <a:r>
              <a:rPr lang="es-MX" sz="2000" dirty="0"/>
              <a:t>’ </a:t>
            </a:r>
            <a:r>
              <a:rPr lang="es-MX" sz="2000" dirty="0" err="1"/>
              <a:t>rights</a:t>
            </a:r>
            <a:r>
              <a:rPr lang="es-MX" sz="2000" dirty="0"/>
              <a:t>)</a:t>
            </a:r>
          </a:p>
          <a:p>
            <a:pPr lvl="2" algn="just"/>
            <a:r>
              <a:rPr lang="es-MX" sz="2000" dirty="0" err="1"/>
              <a:t>Conclusive</a:t>
            </a:r>
            <a:r>
              <a:rPr lang="es-MX" sz="2000" dirty="0"/>
              <a:t> </a:t>
            </a:r>
            <a:r>
              <a:rPr lang="es-MX" sz="2000" dirty="0" err="1"/>
              <a:t>agreement</a:t>
            </a:r>
            <a:r>
              <a:rPr lang="es-MX" sz="2000" dirty="0"/>
              <a:t> (</a:t>
            </a:r>
            <a:r>
              <a:rPr lang="es-MX" sz="2000" dirty="0" err="1"/>
              <a:t>Mexican</a:t>
            </a:r>
            <a:r>
              <a:rPr lang="es-MX" sz="2000" dirty="0"/>
              <a:t> </a:t>
            </a:r>
            <a:r>
              <a:rPr lang="es-MX" sz="2000" dirty="0" err="1"/>
              <a:t>Alternative</a:t>
            </a:r>
            <a:r>
              <a:rPr lang="es-MX" sz="2000" dirty="0"/>
              <a:t> </a:t>
            </a:r>
            <a:r>
              <a:rPr lang="es-MX" sz="2000" dirty="0" err="1"/>
              <a:t>Tax</a:t>
            </a:r>
            <a:r>
              <a:rPr lang="es-MX" sz="2000" dirty="0"/>
              <a:t> Dispute </a:t>
            </a:r>
            <a:r>
              <a:rPr lang="es-MX" sz="2000" dirty="0" err="1"/>
              <a:t>Resolution</a:t>
            </a:r>
            <a:r>
              <a:rPr lang="es-MX" sz="2000" dirty="0"/>
              <a:t> </a:t>
            </a:r>
            <a:r>
              <a:rPr lang="es-MX" sz="2000" dirty="0" err="1"/>
              <a:t>Procedure</a:t>
            </a:r>
            <a:r>
              <a:rPr lang="es-MX" sz="2000" dirty="0"/>
              <a:t>)</a:t>
            </a:r>
          </a:p>
          <a:p>
            <a:pPr marL="713232" lvl="2" indent="0">
              <a:buNone/>
            </a:pPr>
            <a:endParaRPr lang="en-US" sz="2600" dirty="0" smtClean="0"/>
          </a:p>
          <a:p>
            <a:pPr lvl="1"/>
            <a:endParaRPr lang="en-US" sz="1800" dirty="0" smtClean="0"/>
          </a:p>
          <a:p>
            <a:pPr marL="356616" lvl="1" indent="0">
              <a:buNone/>
            </a:pPr>
            <a:r>
              <a:rPr lang="en-US" dirty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October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44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MX" sz="2399" dirty="0" err="1"/>
              <a:t>Conclusive</a:t>
            </a:r>
            <a:r>
              <a:rPr lang="es-MX" sz="2399" dirty="0"/>
              <a:t> </a:t>
            </a:r>
            <a:r>
              <a:rPr lang="es-MX" sz="2399" dirty="0" err="1" smtClean="0"/>
              <a:t>Agreement</a:t>
            </a:r>
            <a:r>
              <a:rPr lang="es-MX" sz="2399" dirty="0" smtClean="0"/>
              <a:t> (</a:t>
            </a:r>
            <a:r>
              <a:rPr lang="es-MX" sz="2399" dirty="0" err="1" smtClean="0"/>
              <a:t>Highlights</a:t>
            </a:r>
            <a:r>
              <a:rPr lang="es-MX" sz="2399" dirty="0" smtClean="0"/>
              <a:t>) 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Rounded Rectangle 2"/>
          <p:cNvSpPr/>
          <p:nvPr/>
        </p:nvSpPr>
        <p:spPr>
          <a:xfrm>
            <a:off x="796413" y="1607574"/>
            <a:ext cx="3495368" cy="1666568"/>
          </a:xfrm>
          <a:prstGeom prst="roundRect">
            <a:avLst/>
          </a:prstGeom>
          <a:solidFill>
            <a:schemeClr val="tx2">
              <a:lumMod val="95000"/>
            </a:schemeClr>
          </a:solidFill>
          <a:ln w="9525">
            <a:solidFill>
              <a:schemeClr val="accent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206181" y="1607574"/>
            <a:ext cx="3483793" cy="166656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96413" y="3883625"/>
            <a:ext cx="3495368" cy="166656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206182" y="3883625"/>
            <a:ext cx="3483793" cy="1666568"/>
          </a:xfrm>
          <a:prstGeom prst="roundRect">
            <a:avLst/>
          </a:prstGeom>
          <a:solidFill>
            <a:schemeClr val="tx2">
              <a:lumMod val="95000"/>
            </a:schemeClr>
          </a:solidFill>
          <a:ln w="9525">
            <a:solidFill>
              <a:schemeClr val="accent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17639" y="1946787"/>
            <a:ext cx="3067664" cy="977191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 lvl="0" algn="just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Interrupts the tax audit, including the issuance of the Final Tax 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Assessment.</a:t>
            </a:r>
            <a:endParaRPr lang="es-MX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endParaRPr lang="es-MX" sz="1200" dirty="0" err="1" smtClean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8916" y="1946787"/>
            <a:ext cx="3156155" cy="1212640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 lvl="0" algn="just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Tax payer makes a settlement proposal that can be completely or partially accepted by the tax authorities</a:t>
            </a:r>
            <a:endParaRPr lang="es-MX" dirty="0"/>
          </a:p>
          <a:p>
            <a:pPr marL="356616" indent="-356616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endParaRPr lang="es-MX" sz="1200" dirty="0" err="1" smtClean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17639" y="4203290"/>
            <a:ext cx="3067664" cy="977191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 lvl="0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Working-meetings can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be held in order to negotiate the terms of the Agreement. </a:t>
            </a:r>
          </a:p>
          <a:p>
            <a:pPr marL="356616" indent="-356616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endParaRPr lang="es-MX" sz="1200" dirty="0" err="1" smtClean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8916" y="3993634"/>
            <a:ext cx="3156155" cy="1446550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 marL="356616" lvl="0" indent="-356616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endParaRPr lang="en-US" sz="1200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0" algn="just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If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an agreement is reached, a settlement would be signed by the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tax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authority,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the taxpayer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and PRODECON.</a:t>
            </a:r>
          </a:p>
          <a:p>
            <a:pPr marL="356616" indent="-356616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endParaRPr lang="es-MX" sz="1200" dirty="0" err="1" smtClean="0">
              <a:solidFill>
                <a:schemeClr val="bg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796413" y="3576636"/>
            <a:ext cx="7892845" cy="0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753896" y="1607574"/>
            <a:ext cx="0" cy="3942619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895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5445"/>
            <a:ext cx="8229600" cy="4698977"/>
          </a:xfrm>
        </p:spPr>
        <p:txBody>
          <a:bodyPr/>
          <a:lstStyle/>
          <a:p>
            <a:pPr marL="0" indent="0" algn="just">
              <a:buNone/>
            </a:pPr>
            <a:endParaRPr lang="es-MX" dirty="0" smtClean="0"/>
          </a:p>
          <a:p>
            <a:pPr algn="just"/>
            <a:endParaRPr lang="es-MX" dirty="0" smtClean="0"/>
          </a:p>
          <a:p>
            <a:pPr marL="0" indent="0" algn="just">
              <a:buNone/>
            </a:pPr>
            <a:endParaRPr lang="es-MX" dirty="0" smtClean="0"/>
          </a:p>
          <a:p>
            <a:pPr algn="just"/>
            <a:endParaRPr lang="es-MX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New </a:t>
            </a:r>
            <a:r>
              <a:rPr lang="es-MX" dirty="0" err="1"/>
              <a:t>administrative</a:t>
            </a:r>
            <a:r>
              <a:rPr lang="es-MX" dirty="0"/>
              <a:t> </a:t>
            </a:r>
            <a:r>
              <a:rPr lang="es-MX" dirty="0" err="1"/>
              <a:t>court</a:t>
            </a:r>
            <a:r>
              <a:rPr lang="es-MX" dirty="0"/>
              <a:t> </a:t>
            </a:r>
            <a:r>
              <a:rPr lang="es-MX" dirty="0" err="1"/>
              <a:t>procedure</a:t>
            </a:r>
            <a:r>
              <a:rPr lang="es-MX" dirty="0"/>
              <a:t> </a:t>
            </a:r>
            <a:r>
              <a:rPr lang="es-MX" dirty="0" smtClean="0"/>
              <a:t>(Trial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substance</a:t>
            </a:r>
            <a:r>
              <a:rPr lang="es-MX" dirty="0" smtClean="0"/>
              <a:t>)</a:t>
            </a:r>
            <a:endParaRPr lang="es-MX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3538922"/>
              </p:ext>
            </p:extLst>
          </p:nvPr>
        </p:nvGraphicFramePr>
        <p:xfrm>
          <a:off x="576942" y="1335445"/>
          <a:ext cx="7990116" cy="4586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932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5"/>
          <p:cNvSpPr txBox="1">
            <a:spLocks noChangeArrowheads="1"/>
          </p:cNvSpPr>
          <p:nvPr/>
        </p:nvSpPr>
        <p:spPr bwMode="auto">
          <a:xfrm>
            <a:off x="393700" y="304800"/>
            <a:ext cx="4606925" cy="2385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ctr"/>
            <a:r>
              <a:rPr lang="es-MX" sz="800" dirty="0" smtClean="0">
                <a:solidFill>
                  <a:schemeClr val="bg1"/>
                </a:solidFill>
              </a:rPr>
              <a:t>Auditoría | Asesoría de Negocios | Fiscal-Legal | Fusiones y Adquisiciones</a:t>
            </a:r>
          </a:p>
          <a:p>
            <a:pPr fontAlgn="ctr"/>
            <a:r>
              <a:rPr lang="es-MX" sz="800" b="1" dirty="0" smtClean="0">
                <a:solidFill>
                  <a:schemeClr val="bg1"/>
                </a:solidFill>
              </a:rPr>
              <a:t> </a:t>
            </a:r>
            <a:endParaRPr lang="es-MX" sz="800" dirty="0" smtClean="0">
              <a:solidFill>
                <a:schemeClr val="bg1"/>
              </a:solidFill>
            </a:endParaRPr>
          </a:p>
          <a:p>
            <a:r>
              <a:rPr lang="es-MX" sz="800" b="1" dirty="0" smtClean="0">
                <a:solidFill>
                  <a:schemeClr val="bg1"/>
                </a:solidFill>
              </a:rPr>
              <a:t>Acerca de EY</a:t>
            </a:r>
            <a:endParaRPr lang="es-MX" sz="800" dirty="0" smtClean="0">
              <a:solidFill>
                <a:schemeClr val="bg1"/>
              </a:solidFill>
            </a:endParaRPr>
          </a:p>
          <a:p>
            <a:pPr fontAlgn="ctr"/>
            <a:r>
              <a:rPr lang="es-MX" sz="800" dirty="0" smtClean="0">
                <a:solidFill>
                  <a:schemeClr val="bg1"/>
                </a:solidFill>
              </a:rPr>
              <a:t>EY es líder global en servicios de aseguramiento, asesoría, impuestos y transacciones. Las perspectivas y servicios de calidad que entregamos ayudan a generar confianza y seguridad en los mercados de capital y en las economías de todo el mundo. Desarrollamos líderes extraordinarios que se unen para cumplir nuestras promesas a todas las partes interesadas. Al hacerlo, jugamos un papel fundamental en construir un mejor entorno de negocios para nuestra gente, clientes y comunidades.</a:t>
            </a:r>
            <a:br>
              <a:rPr lang="es-MX" sz="800" dirty="0" smtClean="0">
                <a:solidFill>
                  <a:schemeClr val="bg1"/>
                </a:solidFill>
              </a:rPr>
            </a:br>
            <a:endParaRPr lang="es-MX" sz="800" dirty="0" smtClean="0">
              <a:solidFill>
                <a:schemeClr val="bg1"/>
              </a:solidFill>
            </a:endParaRPr>
          </a:p>
          <a:p>
            <a:pPr fontAlgn="ctr"/>
            <a:r>
              <a:rPr lang="es-MX" sz="800" dirty="0" smtClean="0">
                <a:solidFill>
                  <a:schemeClr val="bg1"/>
                </a:solidFill>
              </a:rPr>
              <a:t>Para obtener más información acerca de nuestra organización, visite el sitio</a:t>
            </a:r>
            <a:r>
              <a:rPr lang="es-MX" sz="800" b="1" dirty="0" smtClean="0">
                <a:solidFill>
                  <a:schemeClr val="bg1"/>
                </a:solidFill>
              </a:rPr>
              <a:t> www.ey.com/mx</a:t>
            </a:r>
            <a:endParaRPr lang="es-MX" sz="800" dirty="0" smtClean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sz="800" dirty="0" smtClean="0">
                <a:solidFill>
                  <a:schemeClr val="bg1"/>
                </a:solidFill>
              </a:rPr>
              <a:t>© 2015 </a:t>
            </a:r>
            <a:r>
              <a:rPr lang="en-US" sz="800" dirty="0" err="1">
                <a:solidFill>
                  <a:schemeClr val="bg1"/>
                </a:solidFill>
              </a:rPr>
              <a:t>Mancera</a:t>
            </a:r>
            <a:r>
              <a:rPr lang="en-US" sz="800" dirty="0">
                <a:solidFill>
                  <a:schemeClr val="bg1"/>
                </a:solidFill>
              </a:rPr>
              <a:t>, S.C.</a:t>
            </a:r>
          </a:p>
          <a:p>
            <a:r>
              <a:rPr lang="en-US" sz="800" dirty="0" err="1">
                <a:solidFill>
                  <a:schemeClr val="bg1"/>
                </a:solidFill>
              </a:rPr>
              <a:t>Integrante</a:t>
            </a:r>
            <a:r>
              <a:rPr lang="en-US" sz="800" dirty="0">
                <a:solidFill>
                  <a:schemeClr val="bg1"/>
                </a:solidFill>
              </a:rPr>
              <a:t> Ernst &amp; Young Global</a:t>
            </a:r>
          </a:p>
          <a:p>
            <a:r>
              <a:rPr lang="en-US" sz="800" dirty="0" err="1" smtClean="0">
                <a:solidFill>
                  <a:schemeClr val="bg1"/>
                </a:solidFill>
              </a:rPr>
              <a:t>Derechos</a:t>
            </a:r>
            <a:r>
              <a:rPr lang="en-US" sz="800" dirty="0" smtClean="0">
                <a:solidFill>
                  <a:schemeClr val="bg1"/>
                </a:solidFill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</a:rPr>
              <a:t>reservados</a:t>
            </a:r>
            <a:endParaRPr lang="en-US" sz="800" dirty="0" smtClean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sz="600" dirty="0">
                <a:solidFill>
                  <a:schemeClr val="bg1"/>
                </a:solidFill>
              </a:rPr>
              <a:t>Ernst &amp; Young se </a:t>
            </a:r>
            <a:r>
              <a:rPr lang="en-US" sz="600" dirty="0" err="1">
                <a:solidFill>
                  <a:schemeClr val="bg1"/>
                </a:solidFill>
              </a:rPr>
              <a:t>refiere</a:t>
            </a:r>
            <a:r>
              <a:rPr lang="en-US" sz="600" dirty="0">
                <a:solidFill>
                  <a:schemeClr val="bg1"/>
                </a:solidFill>
              </a:rPr>
              <a:t> a la </a:t>
            </a:r>
            <a:r>
              <a:rPr lang="en-US" sz="600" dirty="0" err="1">
                <a:solidFill>
                  <a:schemeClr val="bg1"/>
                </a:solidFill>
              </a:rPr>
              <a:t>organización</a:t>
            </a:r>
            <a:r>
              <a:rPr lang="en-US" sz="600" dirty="0">
                <a:solidFill>
                  <a:schemeClr val="bg1"/>
                </a:solidFill>
              </a:rPr>
              <a:t> global de </a:t>
            </a:r>
            <a:r>
              <a:rPr lang="en-US" sz="600" dirty="0" err="1">
                <a:solidFill>
                  <a:schemeClr val="bg1"/>
                </a:solidFill>
              </a:rPr>
              <a:t>firmas</a:t>
            </a:r>
            <a:r>
              <a:rPr lang="en-US" sz="600" dirty="0">
                <a:solidFill>
                  <a:schemeClr val="bg1"/>
                </a:solidFill>
              </a:rPr>
              <a:t> </a:t>
            </a:r>
            <a:r>
              <a:rPr lang="en-US" sz="600" dirty="0" err="1">
                <a:solidFill>
                  <a:schemeClr val="bg1"/>
                </a:solidFill>
              </a:rPr>
              <a:t>miembro</a:t>
            </a:r>
            <a:r>
              <a:rPr lang="en-US" sz="600" dirty="0">
                <a:solidFill>
                  <a:schemeClr val="bg1"/>
                </a:solidFill>
              </a:rPr>
              <a:t> </a:t>
            </a:r>
            <a:r>
              <a:rPr lang="en-US" sz="600" dirty="0" err="1">
                <a:solidFill>
                  <a:schemeClr val="bg1"/>
                </a:solidFill>
              </a:rPr>
              <a:t>conocida</a:t>
            </a:r>
            <a:r>
              <a:rPr lang="en-US" sz="600" dirty="0">
                <a:solidFill>
                  <a:schemeClr val="bg1"/>
                </a:solidFill>
              </a:rPr>
              <a:t> </a:t>
            </a:r>
            <a:r>
              <a:rPr lang="en-US" sz="600" dirty="0" err="1">
                <a:solidFill>
                  <a:schemeClr val="bg1"/>
                </a:solidFill>
              </a:rPr>
              <a:t>como</a:t>
            </a:r>
            <a:r>
              <a:rPr lang="en-US" sz="600" dirty="0">
                <a:solidFill>
                  <a:schemeClr val="bg1"/>
                </a:solidFill>
              </a:rPr>
              <a:t> Ernst &amp; Young Global Limited, en la </a:t>
            </a:r>
            <a:r>
              <a:rPr lang="en-US" sz="600" dirty="0" err="1">
                <a:solidFill>
                  <a:schemeClr val="bg1"/>
                </a:solidFill>
              </a:rPr>
              <a:t>que</a:t>
            </a:r>
            <a:r>
              <a:rPr lang="en-US" sz="600" dirty="0">
                <a:solidFill>
                  <a:schemeClr val="bg1"/>
                </a:solidFill>
              </a:rPr>
              <a:t> </a:t>
            </a:r>
            <a:r>
              <a:rPr lang="en-US" sz="600" dirty="0" err="1">
                <a:solidFill>
                  <a:schemeClr val="bg1"/>
                </a:solidFill>
              </a:rPr>
              <a:t>cada</a:t>
            </a:r>
            <a:r>
              <a:rPr lang="en-US" sz="600" dirty="0">
                <a:solidFill>
                  <a:schemeClr val="bg1"/>
                </a:solidFill>
              </a:rPr>
              <a:t> </a:t>
            </a:r>
            <a:r>
              <a:rPr lang="en-US" sz="600" dirty="0" err="1">
                <a:solidFill>
                  <a:schemeClr val="bg1"/>
                </a:solidFill>
              </a:rPr>
              <a:t>una</a:t>
            </a:r>
            <a:r>
              <a:rPr lang="en-US" sz="600" dirty="0">
                <a:solidFill>
                  <a:schemeClr val="bg1"/>
                </a:solidFill>
              </a:rPr>
              <a:t> de </a:t>
            </a:r>
            <a:r>
              <a:rPr lang="en-US" sz="600" dirty="0" err="1">
                <a:solidFill>
                  <a:schemeClr val="bg1"/>
                </a:solidFill>
              </a:rPr>
              <a:t>ellas</a:t>
            </a:r>
            <a:r>
              <a:rPr lang="en-US" sz="600" dirty="0">
                <a:solidFill>
                  <a:schemeClr val="bg1"/>
                </a:solidFill>
              </a:rPr>
              <a:t> </a:t>
            </a:r>
            <a:r>
              <a:rPr lang="en-US" sz="600" dirty="0" err="1">
                <a:solidFill>
                  <a:schemeClr val="bg1"/>
                </a:solidFill>
              </a:rPr>
              <a:t>actúa</a:t>
            </a:r>
            <a:r>
              <a:rPr lang="en-US" sz="600" dirty="0">
                <a:solidFill>
                  <a:schemeClr val="bg1"/>
                </a:solidFill>
              </a:rPr>
              <a:t> </a:t>
            </a:r>
            <a:r>
              <a:rPr lang="en-US" sz="600" dirty="0" err="1">
                <a:solidFill>
                  <a:schemeClr val="bg1"/>
                </a:solidFill>
              </a:rPr>
              <a:t>como</a:t>
            </a:r>
            <a:r>
              <a:rPr lang="en-US" sz="600" dirty="0">
                <a:solidFill>
                  <a:schemeClr val="bg1"/>
                </a:solidFill>
              </a:rPr>
              <a:t> </a:t>
            </a:r>
            <a:r>
              <a:rPr lang="en-US" sz="600" dirty="0" err="1">
                <a:solidFill>
                  <a:schemeClr val="bg1"/>
                </a:solidFill>
              </a:rPr>
              <a:t>una</a:t>
            </a:r>
            <a:r>
              <a:rPr lang="en-US" sz="600" dirty="0">
                <a:solidFill>
                  <a:schemeClr val="bg1"/>
                </a:solidFill>
              </a:rPr>
              <a:t> </a:t>
            </a:r>
            <a:r>
              <a:rPr lang="en-US" sz="600" dirty="0" err="1">
                <a:solidFill>
                  <a:schemeClr val="bg1"/>
                </a:solidFill>
              </a:rPr>
              <a:t>entidad</a:t>
            </a:r>
            <a:r>
              <a:rPr lang="en-US" sz="600" dirty="0">
                <a:solidFill>
                  <a:schemeClr val="bg1"/>
                </a:solidFill>
              </a:rPr>
              <a:t> legal </a:t>
            </a:r>
            <a:r>
              <a:rPr lang="en-US" sz="600" dirty="0" err="1">
                <a:solidFill>
                  <a:schemeClr val="bg1"/>
                </a:solidFill>
              </a:rPr>
              <a:t>separada</a:t>
            </a:r>
            <a:r>
              <a:rPr lang="en-US" sz="600" dirty="0">
                <a:solidFill>
                  <a:schemeClr val="bg1"/>
                </a:solidFill>
              </a:rPr>
              <a:t>. Ernst &amp; Young Global Limited no </a:t>
            </a:r>
            <a:r>
              <a:rPr lang="en-US" sz="600" dirty="0" err="1">
                <a:solidFill>
                  <a:schemeClr val="bg1"/>
                </a:solidFill>
              </a:rPr>
              <a:t>provee</a:t>
            </a:r>
            <a:r>
              <a:rPr lang="en-US" sz="600" dirty="0">
                <a:solidFill>
                  <a:schemeClr val="bg1"/>
                </a:solidFill>
              </a:rPr>
              <a:t> </a:t>
            </a:r>
            <a:r>
              <a:rPr lang="en-US" sz="600" dirty="0" err="1">
                <a:solidFill>
                  <a:schemeClr val="bg1"/>
                </a:solidFill>
              </a:rPr>
              <a:t>servicios</a:t>
            </a:r>
            <a:r>
              <a:rPr lang="en-US" sz="600" dirty="0">
                <a:solidFill>
                  <a:schemeClr val="bg1"/>
                </a:solidFill>
              </a:rPr>
              <a:t> a </a:t>
            </a:r>
            <a:r>
              <a:rPr lang="en-US" sz="600" dirty="0" err="1">
                <a:solidFill>
                  <a:schemeClr val="bg1"/>
                </a:solidFill>
              </a:rPr>
              <a:t>clientes</a:t>
            </a:r>
            <a:r>
              <a:rPr lang="en-US" sz="600" dirty="0">
                <a:solidFill>
                  <a:schemeClr val="bg1"/>
                </a:solidFill>
              </a:rPr>
              <a:t>.</a:t>
            </a:r>
            <a:endParaRPr lang="en-US" sz="900" dirty="0">
              <a:solidFill>
                <a:schemeClr val="bg1"/>
              </a:solidFill>
            </a:endParaRPr>
          </a:p>
          <a:p>
            <a:endParaRPr lang="en-US" sz="900" dirty="0">
              <a:solidFill>
                <a:schemeClr val="bg1"/>
              </a:solidFill>
            </a:endParaRPr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381000" y="3279775"/>
            <a:ext cx="4940300" cy="2195513"/>
            <a:chOff x="240" y="2132"/>
            <a:chExt cx="3112" cy="1383"/>
          </a:xfrm>
        </p:grpSpPr>
        <p:sp>
          <p:nvSpPr>
            <p:cNvPr id="6" name="Text Box 32"/>
            <p:cNvSpPr txBox="1">
              <a:spLocks noChangeArrowheads="1"/>
            </p:cNvSpPr>
            <p:nvPr/>
          </p:nvSpPr>
          <p:spPr bwMode="auto">
            <a:xfrm>
              <a:off x="240" y="2137"/>
              <a:ext cx="720" cy="137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defTabSz="779463" eaLnBrk="1" hangingPunct="1">
                <a:spcAft>
                  <a:spcPts val="275"/>
                </a:spcAft>
                <a:tabLst>
                  <a:tab pos="1428750" algn="l"/>
                  <a:tab pos="2095500" algn="l"/>
                  <a:tab pos="2952750" algn="l"/>
                </a:tabLst>
              </a:pPr>
              <a:r>
                <a:rPr lang="es-ES_tradnl" sz="700" b="1" dirty="0">
                  <a:solidFill>
                    <a:schemeClr val="bg1"/>
                  </a:solidFill>
                </a:rPr>
                <a:t>NUESTRAS OFICINAS</a:t>
              </a:r>
            </a:p>
            <a:p>
              <a:pPr defTabSz="779463" eaLnBrk="1" hangingPunct="1">
                <a:spcAft>
                  <a:spcPts val="275"/>
                </a:spcAft>
                <a:tabLst>
                  <a:tab pos="1428750" algn="l"/>
                  <a:tab pos="2095500" algn="l"/>
                  <a:tab pos="2952750" algn="l"/>
                </a:tabLst>
              </a:pPr>
              <a:endParaRPr lang="es-ES_tradnl" sz="700" b="1" dirty="0">
                <a:solidFill>
                  <a:schemeClr val="bg1"/>
                </a:solidFill>
              </a:endParaRP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095500" algn="l"/>
                  <a:tab pos="2952750" algn="l"/>
                </a:tabLst>
              </a:pPr>
              <a:r>
                <a:rPr lang="es-ES_tradnl" sz="700" dirty="0">
                  <a:solidFill>
                    <a:schemeClr val="bg1"/>
                  </a:solidFill>
                </a:rPr>
                <a:t>AGUASCALIENTES              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095500" algn="l"/>
                  <a:tab pos="2952750" algn="l"/>
                </a:tabLst>
              </a:pPr>
              <a:r>
                <a:rPr lang="es-ES_tradnl" sz="700" dirty="0">
                  <a:solidFill>
                    <a:schemeClr val="bg1"/>
                  </a:solidFill>
                </a:rPr>
                <a:t>CANC</a:t>
              </a:r>
              <a:r>
                <a:rPr lang="es-ES_tradnl" altLang="ja-JP" sz="700" dirty="0">
                  <a:solidFill>
                    <a:schemeClr val="bg1"/>
                  </a:solidFill>
                </a:rPr>
                <a:t>Ú</a:t>
              </a:r>
              <a:r>
                <a:rPr lang="es-ES_tradnl" sz="700" dirty="0">
                  <a:solidFill>
                    <a:schemeClr val="bg1"/>
                  </a:solidFill>
                </a:rPr>
                <a:t>N                               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095500" algn="l"/>
                  <a:tab pos="2952750" algn="l"/>
                </a:tabLst>
              </a:pPr>
              <a:r>
                <a:rPr lang="es-ES_tradnl" sz="700" dirty="0">
                  <a:solidFill>
                    <a:schemeClr val="bg1"/>
                  </a:solidFill>
                </a:rPr>
                <a:t>CHIHUAHUA                         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095500" algn="l"/>
                  <a:tab pos="2952750" algn="l"/>
                </a:tabLst>
              </a:pPr>
              <a:r>
                <a:rPr lang="es-ES_tradnl" sz="700" dirty="0">
                  <a:solidFill>
                    <a:schemeClr val="bg1"/>
                  </a:solidFill>
                </a:rPr>
                <a:t>CIUDAD JU</a:t>
              </a:r>
              <a:r>
                <a:rPr lang="es-ES_tradnl" altLang="ja-JP" sz="700" dirty="0">
                  <a:solidFill>
                    <a:schemeClr val="bg1"/>
                  </a:solidFill>
                </a:rPr>
                <a:t>Á</a:t>
              </a:r>
              <a:r>
                <a:rPr lang="es-ES_tradnl" sz="700" dirty="0">
                  <a:solidFill>
                    <a:schemeClr val="bg1"/>
                  </a:solidFill>
                </a:rPr>
                <a:t>REZ                  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095500" algn="l"/>
                  <a:tab pos="2952750" algn="l"/>
                </a:tabLst>
              </a:pPr>
              <a:r>
                <a:rPr lang="es-ES_tradnl" sz="700" dirty="0">
                  <a:solidFill>
                    <a:schemeClr val="bg1"/>
                  </a:solidFill>
                </a:rPr>
                <a:t>CIUDAD OBREG</a:t>
              </a:r>
              <a:r>
                <a:rPr lang="es-ES_tradnl" altLang="ja-JP" sz="700" dirty="0">
                  <a:solidFill>
                    <a:schemeClr val="bg1"/>
                  </a:solidFill>
                </a:rPr>
                <a:t>Ó</a:t>
              </a:r>
              <a:r>
                <a:rPr lang="es-ES_tradnl" sz="700" dirty="0">
                  <a:solidFill>
                    <a:schemeClr val="bg1"/>
                  </a:solidFill>
                </a:rPr>
                <a:t>N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095500" algn="l"/>
                  <a:tab pos="2952750" algn="l"/>
                </a:tabLst>
              </a:pPr>
              <a:r>
                <a:rPr lang="es-ES_tradnl" sz="700" dirty="0">
                  <a:solidFill>
                    <a:schemeClr val="bg1"/>
                  </a:solidFill>
                </a:rPr>
                <a:t>CULIAC</a:t>
              </a:r>
              <a:r>
                <a:rPr lang="es-ES_tradnl" altLang="ja-JP" sz="700" dirty="0">
                  <a:solidFill>
                    <a:schemeClr val="bg1"/>
                  </a:solidFill>
                </a:rPr>
                <a:t>Á</a:t>
              </a:r>
              <a:r>
                <a:rPr lang="es-ES_tradnl" sz="700" dirty="0">
                  <a:solidFill>
                    <a:schemeClr val="bg1"/>
                  </a:solidFill>
                </a:rPr>
                <a:t>N                            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095500" algn="l"/>
                  <a:tab pos="2952750" algn="l"/>
                </a:tabLst>
              </a:pPr>
              <a:r>
                <a:rPr lang="es-ES_tradnl" sz="700" dirty="0">
                  <a:solidFill>
                    <a:schemeClr val="bg1"/>
                  </a:solidFill>
                </a:rPr>
                <a:t>GUADALAJARA                    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095500" algn="l"/>
                  <a:tab pos="2952750" algn="l"/>
                </a:tabLst>
              </a:pPr>
              <a:r>
                <a:rPr lang="es-ES_tradnl" sz="700" dirty="0">
                  <a:solidFill>
                    <a:schemeClr val="bg1"/>
                  </a:solidFill>
                </a:rPr>
                <a:t>HERMOSILLO                       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095500" algn="l"/>
                  <a:tab pos="2952750" algn="l"/>
                </a:tabLst>
              </a:pPr>
              <a:r>
                <a:rPr lang="es-ES_tradnl" sz="700" dirty="0">
                  <a:solidFill>
                    <a:schemeClr val="bg1"/>
                  </a:solidFill>
                </a:rPr>
                <a:t>LE</a:t>
              </a:r>
              <a:r>
                <a:rPr lang="es-ES_tradnl" altLang="ja-JP" sz="700" dirty="0">
                  <a:solidFill>
                    <a:schemeClr val="bg1"/>
                  </a:solidFill>
                </a:rPr>
                <a:t>Ó</a:t>
              </a:r>
              <a:r>
                <a:rPr lang="es-ES_tradnl" sz="700" dirty="0">
                  <a:solidFill>
                    <a:schemeClr val="bg1"/>
                  </a:solidFill>
                </a:rPr>
                <a:t>N                                    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095500" algn="l"/>
                  <a:tab pos="2952750" algn="l"/>
                </a:tabLst>
              </a:pPr>
              <a:r>
                <a:rPr lang="es-ES_tradnl" sz="700" dirty="0">
                  <a:solidFill>
                    <a:schemeClr val="bg1"/>
                  </a:solidFill>
                </a:rPr>
                <a:t>LOS MOCHIS                       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095500" algn="l"/>
                  <a:tab pos="2952750" algn="l"/>
                </a:tabLst>
              </a:pPr>
              <a:r>
                <a:rPr lang="es-ES_tradnl" sz="700" dirty="0">
                  <a:solidFill>
                    <a:schemeClr val="bg1"/>
                  </a:solidFill>
                </a:rPr>
                <a:t>M</a:t>
              </a:r>
              <a:r>
                <a:rPr lang="es-ES_tradnl" altLang="ja-JP" sz="700" dirty="0">
                  <a:solidFill>
                    <a:schemeClr val="bg1"/>
                  </a:solidFill>
                </a:rPr>
                <a:t>É</a:t>
              </a:r>
              <a:r>
                <a:rPr lang="es-ES_tradnl" sz="700" dirty="0">
                  <a:solidFill>
                    <a:schemeClr val="bg1"/>
                  </a:solidFill>
                </a:rPr>
                <a:t>RIDA</a:t>
              </a:r>
            </a:p>
          </p:txBody>
        </p:sp>
        <p:sp>
          <p:nvSpPr>
            <p:cNvPr id="7" name="Text Box 33"/>
            <p:cNvSpPr txBox="1">
              <a:spLocks noChangeArrowheads="1"/>
            </p:cNvSpPr>
            <p:nvPr/>
          </p:nvSpPr>
          <p:spPr bwMode="auto">
            <a:xfrm>
              <a:off x="1756" y="2135"/>
              <a:ext cx="785" cy="137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defTabSz="779463" eaLnBrk="1" hangingPunct="1">
                <a:spcAft>
                  <a:spcPts val="275"/>
                </a:spcAft>
                <a:tabLst>
                  <a:tab pos="1428750" algn="l"/>
                  <a:tab pos="2100263" algn="l"/>
                  <a:tab pos="2952750" algn="l"/>
                </a:tabLst>
              </a:pPr>
              <a:r>
                <a:rPr lang="es-ES_tradnl" sz="700" b="1">
                  <a:solidFill>
                    <a:schemeClr val="bg1"/>
                  </a:solidFill>
                </a:rPr>
                <a:t>NUESTRAS OFICINAS</a:t>
              </a:r>
            </a:p>
            <a:p>
              <a:pPr defTabSz="779463" eaLnBrk="1" hangingPunct="1">
                <a:spcAft>
                  <a:spcPts val="275"/>
                </a:spcAft>
                <a:tabLst>
                  <a:tab pos="1428750" algn="l"/>
                  <a:tab pos="2100263" algn="l"/>
                  <a:tab pos="2952750" algn="l"/>
                </a:tabLst>
              </a:pPr>
              <a:endParaRPr lang="es-ES_tradnl" sz="700" b="1">
                <a:solidFill>
                  <a:schemeClr val="bg1"/>
                </a:solidFill>
              </a:endParaRP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100263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MEXICALI                              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100263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M</a:t>
              </a:r>
              <a:r>
                <a:rPr lang="es-ES_tradnl" altLang="ja-JP" sz="700">
                  <a:solidFill>
                    <a:schemeClr val="bg1"/>
                  </a:solidFill>
                </a:rPr>
                <a:t>É</a:t>
              </a:r>
              <a:r>
                <a:rPr lang="es-ES_tradnl" sz="700">
                  <a:solidFill>
                    <a:schemeClr val="bg1"/>
                  </a:solidFill>
                </a:rPr>
                <a:t>XICO, D.F. 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100263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MONTERREY                        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100263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NAVOJOA                              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100263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PUEBLA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100263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QUER</a:t>
              </a:r>
              <a:r>
                <a:rPr lang="es-ES_tradnl" altLang="ja-JP" sz="700">
                  <a:solidFill>
                    <a:schemeClr val="bg1"/>
                  </a:solidFill>
                </a:rPr>
                <a:t>É</a:t>
              </a:r>
              <a:r>
                <a:rPr lang="es-ES_tradnl" sz="700">
                  <a:solidFill>
                    <a:schemeClr val="bg1"/>
                  </a:solidFill>
                </a:rPr>
                <a:t>TARO                        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100263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REYNOSA                             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100263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SAN LUIS POTOS</a:t>
              </a:r>
              <a:r>
                <a:rPr lang="es-ES_tradnl" altLang="ja-JP" sz="700">
                  <a:solidFill>
                    <a:schemeClr val="bg1"/>
                  </a:solidFill>
                </a:rPr>
                <a:t>Í</a:t>
              </a:r>
              <a:r>
                <a:rPr lang="es-ES_tradnl" sz="700">
                  <a:solidFill>
                    <a:schemeClr val="bg1"/>
                  </a:solidFill>
                </a:rPr>
                <a:t>                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100263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TIJUANA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100263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TORRE</a:t>
              </a:r>
              <a:r>
                <a:rPr lang="es-ES_tradnl" altLang="ja-JP" sz="700">
                  <a:solidFill>
                    <a:schemeClr val="bg1"/>
                  </a:solidFill>
                </a:rPr>
                <a:t>Ó</a:t>
              </a:r>
              <a:r>
                <a:rPr lang="es-ES_tradnl" sz="700">
                  <a:solidFill>
                    <a:schemeClr val="bg1"/>
                  </a:solidFill>
                </a:rPr>
                <a:t>N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100263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VERACRUZ</a:t>
              </a:r>
            </a:p>
          </p:txBody>
        </p:sp>
        <p:sp>
          <p:nvSpPr>
            <p:cNvPr id="8" name="Line 34"/>
            <p:cNvSpPr>
              <a:spLocks noChangeShapeType="1"/>
            </p:cNvSpPr>
            <p:nvPr/>
          </p:nvSpPr>
          <p:spPr bwMode="auto">
            <a:xfrm>
              <a:off x="1746" y="2160"/>
              <a:ext cx="0" cy="1296"/>
            </a:xfrm>
            <a:prstGeom prst="line">
              <a:avLst/>
            </a:prstGeom>
            <a:noFill/>
            <a:ln w="22225">
              <a:solidFill>
                <a:srgbClr val="FCCE0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>
                <a:solidFill>
                  <a:schemeClr val="bg1"/>
                </a:solidFill>
              </a:endParaRPr>
            </a:p>
          </p:txBody>
        </p:sp>
        <p:sp>
          <p:nvSpPr>
            <p:cNvPr id="9" name="Text Box 35"/>
            <p:cNvSpPr txBox="1">
              <a:spLocks noChangeArrowheads="1"/>
            </p:cNvSpPr>
            <p:nvPr/>
          </p:nvSpPr>
          <p:spPr bwMode="auto">
            <a:xfrm>
              <a:off x="968" y="2136"/>
              <a:ext cx="384" cy="137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defTabSz="779463" eaLnBrk="1" hangingPunct="1">
                <a:spcAft>
                  <a:spcPts val="275"/>
                </a:spcAft>
                <a:tabLst>
                  <a:tab pos="1428750" algn="l"/>
                  <a:tab pos="2095500" algn="l"/>
                  <a:tab pos="2952750" algn="l"/>
                </a:tabLst>
              </a:pPr>
              <a:r>
                <a:rPr lang="es-ES_tradnl" sz="700" b="1">
                  <a:solidFill>
                    <a:schemeClr val="bg1"/>
                  </a:solidFill>
                </a:rPr>
                <a:t>CLAVE</a:t>
              </a:r>
            </a:p>
            <a:p>
              <a:pPr defTabSz="779463" eaLnBrk="1" hangingPunct="1">
                <a:spcAft>
                  <a:spcPts val="275"/>
                </a:spcAft>
                <a:tabLst>
                  <a:tab pos="1428750" algn="l"/>
                  <a:tab pos="2095500" algn="l"/>
                  <a:tab pos="2952750" algn="l"/>
                </a:tabLst>
              </a:pPr>
              <a:endParaRPr lang="es-ES_tradnl" sz="700" b="1">
                <a:solidFill>
                  <a:schemeClr val="bg1"/>
                </a:solidFill>
              </a:endParaRP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095500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449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095500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998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095500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614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095500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656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095500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644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095500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667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095500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33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095500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662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095500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477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095500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668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095500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999</a:t>
              </a:r>
            </a:p>
          </p:txBody>
        </p:sp>
        <p:sp>
          <p:nvSpPr>
            <p:cNvPr id="10" name="Text Box 36"/>
            <p:cNvSpPr txBox="1">
              <a:spLocks noChangeArrowheads="1"/>
            </p:cNvSpPr>
            <p:nvPr/>
          </p:nvSpPr>
          <p:spPr bwMode="auto">
            <a:xfrm>
              <a:off x="1304" y="2136"/>
              <a:ext cx="808" cy="137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defTabSz="779463" eaLnBrk="1" hangingPunct="1">
                <a:spcAft>
                  <a:spcPts val="275"/>
                </a:spcAft>
                <a:tabLst>
                  <a:tab pos="1428750" algn="l"/>
                  <a:tab pos="2095500" algn="l"/>
                  <a:tab pos="2952750" algn="l"/>
                </a:tabLst>
              </a:pPr>
              <a:r>
                <a:rPr lang="es-ES_tradnl" sz="700" b="1">
                  <a:solidFill>
                    <a:schemeClr val="bg1"/>
                  </a:solidFill>
                </a:rPr>
                <a:t>TEL</a:t>
              </a:r>
              <a:r>
                <a:rPr lang="es-ES_tradnl" altLang="ja-JP" sz="700" b="1">
                  <a:solidFill>
                    <a:schemeClr val="bg1"/>
                  </a:solidFill>
                </a:rPr>
                <a:t>ÉFONO</a:t>
              </a:r>
              <a:endParaRPr lang="es-ES_tradnl" sz="700" b="1">
                <a:solidFill>
                  <a:schemeClr val="bg1"/>
                </a:solidFill>
              </a:endParaRPr>
            </a:p>
            <a:p>
              <a:pPr defTabSz="779463" eaLnBrk="1" hangingPunct="1">
                <a:spcAft>
                  <a:spcPts val="275"/>
                </a:spcAft>
                <a:tabLst>
                  <a:tab pos="1428750" algn="l"/>
                  <a:tab pos="2095500" algn="l"/>
                  <a:tab pos="2952750" algn="l"/>
                </a:tabLst>
              </a:pPr>
              <a:endParaRPr lang="es-ES_tradnl" sz="700">
                <a:solidFill>
                  <a:schemeClr val="bg1"/>
                </a:solidFill>
              </a:endParaRP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095500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912-82-01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095500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884-98-75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095500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425-35-70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095500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648-16-10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095500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413-32-30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095500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714-90-88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095500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3884-61-00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095500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260-83-60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095500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717-70-62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095500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818-40-33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095500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926-14-50</a:t>
              </a:r>
            </a:p>
          </p:txBody>
        </p:sp>
        <p:sp>
          <p:nvSpPr>
            <p:cNvPr id="11" name="Text Box 37"/>
            <p:cNvSpPr txBox="1">
              <a:spLocks noChangeArrowheads="1"/>
            </p:cNvSpPr>
            <p:nvPr/>
          </p:nvSpPr>
          <p:spPr bwMode="auto">
            <a:xfrm>
              <a:off x="2487" y="2132"/>
              <a:ext cx="785" cy="137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defTabSz="779463" eaLnBrk="1" hangingPunct="1">
                <a:spcAft>
                  <a:spcPts val="275"/>
                </a:spcAft>
                <a:tabLst>
                  <a:tab pos="1428750" algn="l"/>
                  <a:tab pos="2100263" algn="l"/>
                  <a:tab pos="2952750" algn="l"/>
                </a:tabLst>
              </a:pPr>
              <a:r>
                <a:rPr lang="es-ES_tradnl" sz="700" b="1">
                  <a:solidFill>
                    <a:schemeClr val="bg1"/>
                  </a:solidFill>
                </a:rPr>
                <a:t>CLAVE</a:t>
              </a:r>
            </a:p>
            <a:p>
              <a:pPr defTabSz="779463" eaLnBrk="1" hangingPunct="1">
                <a:spcAft>
                  <a:spcPts val="275"/>
                </a:spcAft>
                <a:tabLst>
                  <a:tab pos="1428750" algn="l"/>
                  <a:tab pos="2100263" algn="l"/>
                  <a:tab pos="2952750" algn="l"/>
                </a:tabLst>
              </a:pPr>
              <a:endParaRPr lang="es-ES_tradnl" sz="700" b="1">
                <a:solidFill>
                  <a:schemeClr val="bg1"/>
                </a:solidFill>
              </a:endParaRP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100263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686               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100263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55                 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100263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81                 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100263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642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100263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222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100263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442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100263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899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100263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444               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100263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664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100263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871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100263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229</a:t>
              </a:r>
            </a:p>
          </p:txBody>
        </p:sp>
        <p:sp>
          <p:nvSpPr>
            <p:cNvPr id="12" name="Text Box 38"/>
            <p:cNvSpPr txBox="1">
              <a:spLocks noChangeArrowheads="1"/>
            </p:cNvSpPr>
            <p:nvPr/>
          </p:nvSpPr>
          <p:spPr bwMode="auto">
            <a:xfrm>
              <a:off x="2824" y="2132"/>
              <a:ext cx="528" cy="137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defTabSz="779463" eaLnBrk="1" hangingPunct="1">
                <a:spcAft>
                  <a:spcPts val="275"/>
                </a:spcAft>
                <a:tabLst>
                  <a:tab pos="1428750" algn="l"/>
                  <a:tab pos="2100263" algn="l"/>
                  <a:tab pos="2952750" algn="l"/>
                </a:tabLst>
              </a:pPr>
              <a:r>
                <a:rPr lang="es-ES_tradnl" sz="700" b="1">
                  <a:solidFill>
                    <a:schemeClr val="bg1"/>
                  </a:solidFill>
                </a:rPr>
                <a:t>TEL</a:t>
              </a:r>
              <a:r>
                <a:rPr lang="es-ES_tradnl" altLang="ja-JP" sz="700" b="1">
                  <a:solidFill>
                    <a:schemeClr val="bg1"/>
                  </a:solidFill>
                </a:rPr>
                <a:t>ÉFONO</a:t>
              </a:r>
              <a:endParaRPr lang="es-ES_tradnl" sz="700" b="1">
                <a:solidFill>
                  <a:schemeClr val="bg1"/>
                </a:solidFill>
              </a:endParaRPr>
            </a:p>
            <a:p>
              <a:pPr defTabSz="779463" eaLnBrk="1" hangingPunct="1">
                <a:spcAft>
                  <a:spcPts val="275"/>
                </a:spcAft>
                <a:tabLst>
                  <a:tab pos="1428750" algn="l"/>
                  <a:tab pos="2100263" algn="l"/>
                  <a:tab pos="2952750" algn="l"/>
                </a:tabLst>
              </a:pPr>
              <a:endParaRPr lang="es-ES_tradnl" sz="700" b="1">
                <a:solidFill>
                  <a:schemeClr val="bg1"/>
                </a:solidFill>
              </a:endParaRP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100263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568-45-53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100263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5283-13-00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100263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8152-18-00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100263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422-70-77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100263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237-99-22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100263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216-64-29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100263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929-57-07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100263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825-72-75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100263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681-78-44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100263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713-89-01</a:t>
              </a:r>
            </a:p>
            <a:p>
              <a:pPr defTabSz="779463" eaLnBrk="1" hangingPunct="1">
                <a:lnSpc>
                  <a:spcPct val="120000"/>
                </a:lnSpc>
                <a:spcAft>
                  <a:spcPts val="275"/>
                </a:spcAft>
                <a:tabLst>
                  <a:tab pos="1428750" algn="l"/>
                  <a:tab pos="2100263" algn="l"/>
                  <a:tab pos="2952750" algn="l"/>
                </a:tabLst>
              </a:pPr>
              <a:r>
                <a:rPr lang="es-ES_tradnl" sz="700">
                  <a:solidFill>
                    <a:schemeClr val="bg1"/>
                  </a:solidFill>
                </a:rPr>
                <a:t>922-57-55</a:t>
              </a:r>
            </a:p>
          </p:txBody>
        </p:sp>
      </p:grpSp>
      <p:grpSp>
        <p:nvGrpSpPr>
          <p:cNvPr id="13" name="Group 2"/>
          <p:cNvGrpSpPr>
            <a:grpSpLocks/>
          </p:cNvGrpSpPr>
          <p:nvPr/>
        </p:nvGrpSpPr>
        <p:grpSpPr bwMode="auto">
          <a:xfrm>
            <a:off x="463550" y="6056153"/>
            <a:ext cx="2146300" cy="542925"/>
            <a:chOff x="7968" y="13864"/>
            <a:chExt cx="3380" cy="856"/>
          </a:xfrm>
          <a:noFill/>
        </p:grpSpPr>
        <p:pic>
          <p:nvPicPr>
            <p:cNvPr id="14" name="Picture 3" descr="logo-GPTW06-black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968" y="13924"/>
              <a:ext cx="573" cy="728"/>
            </a:xfrm>
            <a:prstGeom prst="rect">
              <a:avLst/>
            </a:prstGeom>
            <a:grpFill/>
          </p:spPr>
        </p:pic>
        <p:pic>
          <p:nvPicPr>
            <p:cNvPr id="15" name="Picture 4" descr="logo_ESR blac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921" y="14079"/>
              <a:ext cx="1304" cy="419"/>
            </a:xfrm>
            <a:prstGeom prst="rect">
              <a:avLst/>
            </a:prstGeom>
            <a:grpFill/>
          </p:spPr>
        </p:pic>
        <p:pic>
          <p:nvPicPr>
            <p:cNvPr id="16" name="Picture 5" descr="logo SE black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701" y="13864"/>
              <a:ext cx="647" cy="856"/>
            </a:xfrm>
            <a:prstGeom prst="rect">
              <a:avLst/>
            </a:prstGeom>
            <a:grp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Y regular presentation 2015 v1">
  <a:themeElements>
    <a:clrScheme name="EY light print">
      <a:dk1>
        <a:srgbClr val="000000"/>
      </a:dk1>
      <a:lt1>
        <a:srgbClr val="646464"/>
      </a:lt1>
      <a:dk2>
        <a:srgbClr val="FFFFFF"/>
      </a:dk2>
      <a:lt2>
        <a:srgbClr val="646464"/>
      </a:lt2>
      <a:accent1>
        <a:srgbClr val="808080"/>
      </a:accent1>
      <a:accent2>
        <a:srgbClr val="FFE600"/>
      </a:accent2>
      <a:accent3>
        <a:srgbClr val="999999"/>
      </a:accent3>
      <a:accent4>
        <a:srgbClr val="F0F0F0"/>
      </a:accent4>
      <a:accent5>
        <a:srgbClr val="00A3AE"/>
      </a:accent5>
      <a:accent6>
        <a:srgbClr val="C0C0C0"/>
      </a:accent6>
      <a:hlink>
        <a:srgbClr val="336699"/>
      </a:hlink>
      <a:folHlink>
        <a:srgbClr val="91278F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36576" rIns="0" bIns="0" rtlCol="0">
        <a:spAutoFit/>
      </a:bodyPr>
      <a:lstStyle>
        <a:defPPr marL="356616" indent="-356616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err="1" smtClean="0">
            <a:solidFill>
              <a:schemeClr val="bg1"/>
            </a:solidFill>
          </a:defRPr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</a:theme>
</file>

<file path=ppt/theme/theme2.xml><?xml version="1.0" encoding="utf-8"?>
<a:theme xmlns:a="http://schemas.openxmlformats.org/drawingml/2006/main" name="EY dark print">
  <a:themeElements>
    <a:clrScheme name="EY dark print">
      <a:dk1>
        <a:srgbClr val="FFFFFF"/>
      </a:dk1>
      <a:lt1>
        <a:srgbClr val="FFFFFF"/>
      </a:lt1>
      <a:dk2>
        <a:srgbClr val="333333"/>
      </a:dk2>
      <a:lt2>
        <a:srgbClr val="FFE600"/>
      </a:lt2>
      <a:accent1>
        <a:srgbClr val="808080"/>
      </a:accent1>
      <a:accent2>
        <a:srgbClr val="FFE600"/>
      </a:accent2>
      <a:accent3>
        <a:srgbClr val="999999"/>
      </a:accent3>
      <a:accent4>
        <a:srgbClr val="F0F0F0"/>
      </a:accent4>
      <a:accent5>
        <a:srgbClr val="00A3AE"/>
      </a:accent5>
      <a:accent6>
        <a:srgbClr val="C0C0C0"/>
      </a:accent6>
      <a:hlink>
        <a:srgbClr val="336699"/>
      </a:hlink>
      <a:folHlink>
        <a:srgbClr val="91278F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36576" rIns="0" bIns="0" rtlCol="0">
        <a:spAutoFit/>
      </a:bodyPr>
      <a:lstStyle>
        <a:defPPr marL="356616" indent="-356616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err="1" smtClean="0">
            <a:solidFill>
              <a:schemeClr val="bg1"/>
            </a:solidFill>
          </a:defRPr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ustomMKOP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KProdID">
    <vt:lpwstr>ZMOutlook</vt:lpwstr>
  </property>
  <property fmtid="{D5CDD505-2E9C-101B-9397-08002B2CF9AE}" pid="3" name="SizeBefore">
    <vt:lpwstr>203095</vt:lpwstr>
  </property>
  <property fmtid="{D5CDD505-2E9C-101B-9397-08002B2CF9AE}" pid="4" name="OptimizationTime">
    <vt:lpwstr>20170930_0714</vt:lpwstr>
  </property>
</Properties>
</file>

<file path=docProps/app.xml><?xml version="1.0" encoding="utf-8"?>
<Properties xmlns="http://schemas.openxmlformats.org/officeDocument/2006/extended-properties" xmlns:vt="http://schemas.openxmlformats.org/officeDocument/2006/docPropsVTypes">
  <Template>EY regular presentation 2015 v1</Template>
  <TotalTime>0</TotalTime>
  <Words>434</Words>
  <Application>Microsoft Office PowerPoint</Application>
  <PresentationFormat>On-screen Show (4:3)</PresentationFormat>
  <Paragraphs>149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EY regular presentation 2015 v1</vt:lpstr>
      <vt:lpstr>EY dark print</vt:lpstr>
      <vt:lpstr>Mexico – Tax Dispute Resolution Update</vt:lpstr>
      <vt:lpstr>Mexico aligned with Trends affecting the global tax landscape</vt:lpstr>
      <vt:lpstr> Tax Controversy Environment in Mexico</vt:lpstr>
      <vt:lpstr> Enforcement Policy in Mexico</vt:lpstr>
      <vt:lpstr>Tax Controversy Environment in Mexico</vt:lpstr>
      <vt:lpstr>Conclusive Agreement (Highlights)  </vt:lpstr>
      <vt:lpstr>New administrative court procedure (Trial on substance)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2016-03-15T13:08:42Z</dcterms:created>
  <dcterms:modified xsi:type="dcterms:W3CDTF">2017-09-30T11:36:39Z</dcterms:modified>
</cp:coreProperties>
</file>