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7" r:id="rId2"/>
    <p:sldId id="259" r:id="rId3"/>
    <p:sldId id="262" r:id="rId4"/>
    <p:sldId id="266" r:id="rId5"/>
    <p:sldId id="265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5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00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39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939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258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48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11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89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30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899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34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0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71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2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3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9/26/2017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0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7022" y="430145"/>
            <a:ext cx="9537589" cy="3345712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>
                <a:solidFill>
                  <a:srgbClr val="002060"/>
                </a:solidFill>
              </a:rPr>
              <a:t/>
            </a:r>
            <a:br>
              <a:rPr lang="es-ES" dirty="0">
                <a:solidFill>
                  <a:srgbClr val="002060"/>
                </a:solidFill>
              </a:rPr>
            </a:br>
            <a:r>
              <a:rPr lang="es-ES" dirty="0">
                <a:solidFill>
                  <a:srgbClr val="002060"/>
                </a:solidFill>
              </a:rPr>
              <a:t/>
            </a:r>
            <a:br>
              <a:rPr lang="es-ES" dirty="0">
                <a:solidFill>
                  <a:srgbClr val="002060"/>
                </a:solidFill>
              </a:rPr>
            </a:br>
            <a:r>
              <a:rPr lang="es-ES" sz="4900" dirty="0">
                <a:solidFill>
                  <a:srgbClr val="002060"/>
                </a:solidFill>
              </a:rPr>
              <a:t/>
            </a:r>
            <a:br>
              <a:rPr lang="es-ES" sz="4900" dirty="0">
                <a:solidFill>
                  <a:srgbClr val="002060"/>
                </a:solidFill>
              </a:rPr>
            </a:br>
            <a:r>
              <a:rPr lang="es-ES" sz="4900" dirty="0">
                <a:solidFill>
                  <a:srgbClr val="002060"/>
                </a:solidFill>
              </a:rPr>
              <a:t/>
            </a:r>
            <a:br>
              <a:rPr lang="es-ES" sz="4900" dirty="0">
                <a:solidFill>
                  <a:srgbClr val="002060"/>
                </a:solidFill>
              </a:rPr>
            </a:b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LexMex  2017 </a:t>
            </a:r>
            <a:b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TRENDS AND CHALLENGES.</a:t>
            </a:r>
            <a:b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900" dirty="0">
                <a:latin typeface="Arial" panose="020B0604020202020204" pitchFamily="34" charset="0"/>
                <a:cs typeface="Arial" panose="020B0604020202020204" pitchFamily="34" charset="0"/>
              </a:rPr>
              <a:t>COMMERCIAL, ADMINISTRATIVE LITIGATION AND </a:t>
            </a:r>
            <a:r>
              <a:rPr lang="en-US" sz="4900" dirty="0">
                <a:latin typeface="Arial" panose="020B0604020202020204" pitchFamily="34" charset="0"/>
                <a:cs typeface="Arial" panose="020B0604020202020204" pitchFamily="34" charset="0"/>
              </a:rPr>
              <a:t>ARBITRATION.</a:t>
            </a:r>
            <a:endParaRPr lang="es-MX" dirty="0">
              <a:solidFill>
                <a:srgbClr val="002060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589212" y="3703036"/>
            <a:ext cx="9131733" cy="3154963"/>
          </a:xfrm>
        </p:spPr>
        <p:txBody>
          <a:bodyPr>
            <a:normAutofit fontScale="92500" lnSpcReduction="10000"/>
          </a:bodyPr>
          <a:lstStyle/>
          <a:p>
            <a:pPr algn="r"/>
            <a:endParaRPr lang="en-US" sz="2400" b="1" dirty="0">
              <a:solidFill>
                <a:srgbClr val="002060"/>
              </a:solidFill>
            </a:endParaRPr>
          </a:p>
          <a:p>
            <a:pPr algn="r"/>
            <a:endParaRPr lang="en-US" sz="2400" dirty="0">
              <a:solidFill>
                <a:srgbClr val="002060"/>
              </a:solidFill>
            </a:endParaRPr>
          </a:p>
          <a:p>
            <a:pPr algn="r"/>
            <a:endParaRPr lang="en-US" sz="2400" dirty="0">
              <a:solidFill>
                <a:srgbClr val="002060"/>
              </a:solidFill>
            </a:endParaRPr>
          </a:p>
          <a:p>
            <a:pPr algn="r"/>
            <a:endParaRPr lang="en-US" sz="3200" dirty="0">
              <a:solidFill>
                <a:srgbClr val="002060"/>
              </a:solidFill>
            </a:endParaRPr>
          </a:p>
          <a:p>
            <a:pPr algn="r"/>
            <a:endParaRPr lang="en-US" sz="3200" dirty="0">
              <a:solidFill>
                <a:srgbClr val="002060"/>
              </a:solidFill>
            </a:endParaRPr>
          </a:p>
          <a:p>
            <a:pPr algn="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CARLOS MALPICA 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86262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75773" y="1367357"/>
            <a:ext cx="9286471" cy="4657060"/>
          </a:xfrm>
        </p:spPr>
        <p:txBody>
          <a:bodyPr>
            <a:normAutofit fontScale="55000" lnSpcReduction="20000"/>
          </a:bodyPr>
          <a:lstStyle/>
          <a:p>
            <a:r>
              <a:rPr lang="en-US" sz="4500" b="1" u="sng" dirty="0">
                <a:latin typeface="Arial" panose="020B0604020202020204" pitchFamily="34" charset="0"/>
                <a:cs typeface="Arial" panose="020B0604020202020204" pitchFamily="34" charset="0"/>
              </a:rPr>
              <a:t>Trends 2016</a:t>
            </a:r>
          </a:p>
          <a:p>
            <a:endParaRPr lang="en-US" sz="2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b="1" u="sng" dirty="0">
                <a:latin typeface="Arial" panose="020B0604020202020204" pitchFamily="34" charset="0"/>
                <a:cs typeface="Arial" panose="020B0604020202020204" pitchFamily="34" charset="0"/>
              </a:rPr>
              <a:t>North American Free Trade Agreement NAFTA (1994).</a:t>
            </a: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	a) North American Free Trade Agreement, currently ongoing negotiations.</a:t>
            </a: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	b) Other FTA’s with 46 Countries. </a:t>
            </a:r>
          </a:p>
          <a:p>
            <a:pPr marL="0" lvl="0" indent="0">
              <a:buNone/>
            </a:pP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500" b="1" u="sng" dirty="0">
                <a:latin typeface="Arial" panose="020B0604020202020204" pitchFamily="34" charset="0"/>
                <a:cs typeface="Arial" panose="020B0604020202020204" pitchFamily="34" charset="0"/>
              </a:rPr>
              <a:t>Main reforms before Democratic Breakthrough (BDB)</a:t>
            </a:r>
            <a:r>
              <a:rPr lang="es-MX" sz="2500" b="1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	a) Judiciary reform (1994). Appointment of Justices by the Executive Branch/Senate.</a:t>
            </a:r>
            <a:endParaRPr lang="es-E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	b) Judiciary Council (1994). Chief Justice, MSCJ, Senate, Executive Branch.</a:t>
            </a:r>
            <a:endParaRPr lang="es-E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	c) Banco de México (1994). Central Bank, Executive Branch, Senate.</a:t>
            </a:r>
          </a:p>
          <a:p>
            <a:pPr marL="0" indent="0">
              <a:buNone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	d) Electoral Reform (1996). Autonomy Electoral Institute/Specialized Courts (Supreme Court/Senate)</a:t>
            </a:r>
          </a:p>
          <a:p>
            <a:pPr marL="0" indent="0">
              <a:buNone/>
            </a:pP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500" b="1" u="sng" dirty="0">
                <a:latin typeface="Arial" panose="020B0604020202020204" pitchFamily="34" charset="0"/>
                <a:cs typeface="Arial" panose="020B0604020202020204" pitchFamily="34" charset="0"/>
              </a:rPr>
              <a:t>2000 Democratic Breakthrough (DB). </a:t>
            </a:r>
            <a:endParaRPr lang="es-MX" sz="25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Font typeface="Arial"/>
              <a:buNone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	a) Democratic transition, first change in Ruling Party since 1929.</a:t>
            </a: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Font typeface="Arial"/>
              <a:buNone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	b) Congressional impasse for structural reforms (Fox Tax/Energy-Antitrust Calderon).</a:t>
            </a: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2500" dirty="0"/>
          </a:p>
          <a:p>
            <a:pPr marL="0" lvl="0" indent="0">
              <a:buNone/>
            </a:pPr>
            <a:endParaRPr lang="es-MX" dirty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brightnessContrast bright="-42000" contrast="1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642764" y="430145"/>
            <a:ext cx="1828724" cy="813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298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19707" y="1068946"/>
            <a:ext cx="10538943" cy="546064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600" b="1" u="sng" dirty="0">
                <a:latin typeface="Arial" panose="020B0604020202020204" pitchFamily="34" charset="0"/>
                <a:cs typeface="Arial" panose="020B0604020202020204" pitchFamily="34" charset="0"/>
              </a:rPr>
              <a:t>Main reforms after Democratic Breakthrough (ADB)</a:t>
            </a:r>
            <a:r>
              <a:rPr lang="es-MX" sz="5600" b="1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Arial"/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a) Alternative Dispute Resolution (2008-2011). Uncitral Model Law since 1993, constitutional amendments to provide for alternative methods of dispute resolution 2008/Special summary proceeding for the execution of awards. </a:t>
            </a:r>
            <a:endParaRPr lang="es-MX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Font typeface="Arial"/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b) Collective/Class Actions (2011-2012). Either Diffuse (i.e. environmental), Strict Sense (i.e. product liability, consumers); Individual (30 persons or more with the same contractual right).</a:t>
            </a:r>
          </a:p>
          <a:p>
            <a:pPr marL="0" lvl="0" indent="0">
              <a:buFont typeface="Arial"/>
              <a:buNone/>
            </a:pPr>
            <a:endParaRPr lang="en-US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600" b="1" u="sng" dirty="0">
                <a:latin typeface="Arial" panose="020B0604020202020204" pitchFamily="34" charset="0"/>
                <a:cs typeface="Arial" panose="020B0604020202020204" pitchFamily="34" charset="0"/>
              </a:rPr>
              <a:t>Pacto Por Mexico, Actual Structural Reforms (2012-).</a:t>
            </a:r>
            <a:endParaRPr lang="es-MX" sz="5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Font typeface="Arial"/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a) Telecomm Antitrust (2013). Constitutional Autonomy of the Federal Telecommunication Institute (IFT) and Federal Antitrust Commission (7 members Executive Branch/Senate).</a:t>
            </a:r>
          </a:p>
          <a:p>
            <a:pPr marL="0" lvl="0" indent="0">
              <a:buFont typeface="Arial"/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b) Energy (2013).Constitutional reform to facilitate private investment in petroleum exploration, extraction, refining, petrochemical, transportation and storage. </a:t>
            </a:r>
            <a:r>
              <a:rPr lang="es-ES" sz="5600" dirty="0">
                <a:latin typeface="Arial" panose="020B0604020202020204" pitchFamily="34" charset="0"/>
                <a:cs typeface="Arial" panose="020B0604020202020204" pitchFamily="34" charset="0"/>
              </a:rPr>
              <a:t>Arbitration admitted, excluding administrative rescission and creation of the </a:t>
            </a: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Mexican Environmental Protection Agency other autonomous regulatory entities for the sector (Energy Regulatory Commission/National Hydrocarbons Commission). All autonomous (7 members Executive Branch/Senate).</a:t>
            </a:r>
          </a:p>
          <a:p>
            <a:pPr marL="0" lvl="0" indent="0">
              <a:buFont typeface="Arial"/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c) Education Reform (2013). Model, Professionalization, Evaluation, Access and Autonomy.</a:t>
            </a:r>
          </a:p>
          <a:p>
            <a:pPr marL="0" lvl="0" indent="0">
              <a:buFont typeface="Arial"/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d) Anti-Corruption System (2016). System created by several committees coordinated by a mix of a Citizen Committee, Federal Auditor, Specialized Prosecutor, Public Servant Ministry, President of the Public Access Institute, President of the Administrative Tribunal (specialized courts).</a:t>
            </a:r>
          </a:p>
          <a:p>
            <a:pPr marL="0" lvl="0" indent="0">
              <a:buFont typeface="Arial"/>
              <a:buNone/>
            </a:pPr>
            <a:r>
              <a:rPr lang="en-US" sz="5600" dirty="0">
                <a:latin typeface="Arial" panose="020B0604020202020204" pitchFamily="34" charset="0"/>
                <a:cs typeface="Arial" panose="020B0604020202020204" pitchFamily="34" charset="0"/>
              </a:rPr>
              <a:t>e) Criminal liability/damage repair for Corporations (2016). Due supervision, diligence and public interest.</a:t>
            </a:r>
          </a:p>
          <a:p>
            <a:pPr marL="1143000" lvl="0" indent="-1143000">
              <a:buFont typeface="Arial"/>
              <a:buAutoNum type="alphaLcParenR"/>
            </a:pPr>
            <a:endParaRPr lang="es-MX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brightnessContrast bright="-42000" contrast="1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83387" y="430145"/>
            <a:ext cx="1828724" cy="813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24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11312" y="1244028"/>
            <a:ext cx="10361613" cy="4756722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80000"/>
              </a:lnSpc>
            </a:pPr>
            <a:r>
              <a:rPr lang="es-MX" sz="2700" b="1" u="sng" dirty="0"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es-MX" sz="2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Trends</a:t>
            </a:r>
          </a:p>
          <a:p>
            <a:pPr marL="0" lvl="0" indent="0">
              <a:lnSpc>
                <a:spcPct val="80000"/>
              </a:lnSpc>
              <a:buNone/>
            </a:pPr>
            <a:endParaRPr lang="es-MX" sz="25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Anti Corruption Practices, Administrative Responsibilities (2016-2017)</a:t>
            </a:r>
            <a:endParaRPr lang="es-MX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a) Requires public officers to provide information on assets/conflicts. </a:t>
            </a:r>
            <a:endParaRPr lang="es-MX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b) Strengthens faculties of the Federal Audit Office.</a:t>
            </a:r>
            <a:endParaRPr lang="es-MX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c) Creates Specialized Courts. </a:t>
            </a:r>
            <a:endParaRPr lang="es-MX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d) Creates Specialized Prosecution/Supervision.</a:t>
            </a:r>
            <a:endParaRPr lang="es-MX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e) Appointments (Executive/Senate).</a:t>
            </a:r>
          </a:p>
          <a:p>
            <a:pPr marL="0" lvl="0" indent="0">
              <a:buNone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f) Responsibility of private companies and individuals. </a:t>
            </a:r>
          </a:p>
          <a:p>
            <a:pPr marL="0" indent="0"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Labour Reform (2017). </a:t>
            </a:r>
          </a:p>
          <a:p>
            <a:pPr marL="0" indent="0">
              <a:buNone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a) Specialized Federal and State Courts, instead of executive branch arbitration boards.</a:t>
            </a:r>
          </a:p>
          <a:p>
            <a:pPr marL="0" indent="0">
              <a:buNone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b) Creation of Mediation Centre's (Executive/Senate).</a:t>
            </a:r>
          </a:p>
          <a:p>
            <a:pPr marL="0" indent="0">
              <a:buNone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c) Free private and secret vote for election of representatives, alternate solution of conflicts</a:t>
            </a:r>
          </a:p>
          <a:p>
            <a:pPr marL="0" indent="0">
              <a:buNone/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 licit/illicit strikes, public interest,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syndicate.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s-MX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brightnessContrast bright="-42000" contrast="1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83387" y="430145"/>
            <a:ext cx="1828724" cy="813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2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04950" y="2780685"/>
            <a:ext cx="10351345" cy="282001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s-ES" sz="2600" b="1" dirty="0">
                <a:latin typeface="Arial" panose="020B0604020202020204" pitchFamily="34" charset="0"/>
                <a:cs typeface="Arial" panose="020B0604020202020204" pitchFamily="34" charset="0"/>
              </a:rPr>
              <a:t>Mexican Judicial System vs Latin America.</a:t>
            </a:r>
            <a:endParaRPr lang="es-MX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Arbitration in Mexico.</a:t>
            </a:r>
            <a:endParaRPr lang="es-MX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Telecomm War, IFT Autonomy.</a:t>
            </a:r>
          </a:p>
          <a:p>
            <a:pPr lvl="0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Energy, Reform Implementation, love-hate relationship.</a:t>
            </a:r>
          </a:p>
          <a:p>
            <a:pPr lvl="0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Odebrecht a Landmark Case for Latin America.</a:t>
            </a:r>
          </a:p>
          <a:p>
            <a:pPr lvl="0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Law enforcement.</a:t>
            </a:r>
          </a:p>
          <a:p>
            <a:pPr lvl="0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brightnessContrast bright="-42000" contrast="1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83387" y="430145"/>
            <a:ext cx="1828724" cy="813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52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000"/>
                    </a14:imgEffect>
                    <a14:imgEffect>
                      <a14:brightnessContrast bright="-42000" contrast="1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83387" y="430145"/>
            <a:ext cx="1828724" cy="813883"/>
          </a:xfrm>
          <a:prstGeom prst="rect">
            <a:avLst/>
          </a:prstGeom>
        </p:spPr>
      </p:pic>
      <p:pic>
        <p:nvPicPr>
          <p:cNvPr id="1026" name="Picture 2" descr="http://eltoston.com/wp-content/uploads/2017/04/001-enrique-pena-nieto-con-ex-gobernadores.jpg">
            <a:extLst>
              <a:ext uri="{FF2B5EF4-FFF2-40B4-BE49-F238E27FC236}">
                <a16:creationId xmlns:a16="http://schemas.microsoft.com/office/drawing/2014/main" xmlns="" id="{3F43752D-E043-4FCD-8F88-526A2843B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548" y="1347120"/>
            <a:ext cx="5200302" cy="2234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xmlns="" id="{5ED5D39A-4AA9-49AA-BE3F-278B8E627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547" y="3581400"/>
            <a:ext cx="9811563" cy="2729248"/>
          </a:xfrm>
        </p:spPr>
        <p:txBody>
          <a:bodyPr>
            <a:normAutofit fontScale="62500" lnSpcReduction="20000"/>
          </a:bodyPr>
          <a:lstStyle/>
          <a:p>
            <a:endParaRPr lang="es-MX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MX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Jail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. Javier Duarte and Flavino Ríos, Veracruz; Mario Villanueva, Quintana Roo; Andrés </a:t>
            </a:r>
            <a:r>
              <a:rPr lang="es-MX" sz="2200" dirty="0" err="1">
                <a:latin typeface="Arial" panose="020B0604020202020204" pitchFamily="34" charset="0"/>
                <a:cs typeface="Arial" panose="020B0604020202020204" pitchFamily="34" charset="0"/>
              </a:rPr>
              <a:t>Granier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, Tabasco; Jesús Reyna, Michoacán; and Guillermo </a:t>
            </a:r>
            <a:r>
              <a:rPr lang="es-MX" sz="2200" dirty="0" err="1">
                <a:latin typeface="Arial" panose="020B0604020202020204" pitchFamily="34" charset="0"/>
                <a:cs typeface="Arial" panose="020B0604020202020204" pitchFamily="34" charset="0"/>
              </a:rPr>
              <a:t>Padrés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, Sonora.</a:t>
            </a:r>
          </a:p>
          <a:p>
            <a:r>
              <a:rPr lang="es-MX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Detained</a:t>
            </a:r>
            <a:r>
              <a:rPr lang="es-MX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ongoing</a:t>
            </a:r>
            <a:r>
              <a:rPr lang="es-MX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extradition</a:t>
            </a:r>
            <a:r>
              <a:rPr lang="es-MX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proceedings</a:t>
            </a:r>
            <a:r>
              <a:rPr lang="es-MX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 Tomas </a:t>
            </a:r>
            <a:r>
              <a:rPr lang="es-MX" sz="2200" dirty="0" err="1">
                <a:latin typeface="Arial" panose="020B0604020202020204" pitchFamily="34" charset="0"/>
                <a:cs typeface="Arial" panose="020B0604020202020204" pitchFamily="34" charset="0"/>
              </a:rPr>
              <a:t>Yarrington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, Tamaulipas, and Roberto Borge, Quintana Roo.</a:t>
            </a:r>
          </a:p>
          <a:p>
            <a:r>
              <a:rPr lang="es-MX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Ongoing</a:t>
            </a:r>
            <a:r>
              <a:rPr lang="es-MX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criminal</a:t>
            </a:r>
            <a:r>
              <a:rPr lang="es-MX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proceedings</a:t>
            </a:r>
            <a:r>
              <a:rPr lang="es-MX" sz="2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MX" sz="2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Armando Reynoso, Aguascalientes, Rodrigo Medina, Nuevo León. </a:t>
            </a:r>
          </a:p>
          <a:p>
            <a:r>
              <a:rPr lang="es-MX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es-MX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investigation</a:t>
            </a:r>
            <a:r>
              <a:rPr lang="es-MX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 Fidel Herrera, Veracruz, Gabino </a:t>
            </a:r>
            <a:r>
              <a:rPr lang="es-MX" sz="2200" dirty="0" err="1">
                <a:latin typeface="Arial" panose="020B0604020202020204" pitchFamily="34" charset="0"/>
                <a:cs typeface="Arial" panose="020B0604020202020204" pitchFamily="34" charset="0"/>
              </a:rPr>
              <a:t>Cue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, Oaxaca.</a:t>
            </a:r>
          </a:p>
          <a:p>
            <a:r>
              <a:rPr lang="es-MX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es-MX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investigation</a:t>
            </a:r>
            <a:r>
              <a:rPr lang="es-MX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s-MX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foreign</a:t>
            </a:r>
            <a:r>
              <a:rPr lang="es-MX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r>
              <a:rPr lang="es-MX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 Humberto Moreira, Coahuila and Eugenio Hernández, Tamaulipas. </a:t>
            </a:r>
          </a:p>
          <a:p>
            <a:r>
              <a:rPr lang="es-MX" sz="22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Fugitives</a:t>
            </a:r>
            <a:r>
              <a:rPr lang="es-MX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 Jorge Juan Torres, Coahuila, César Duarte, Chihuahua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5316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268</Words>
  <Application>Microsoft Office PowerPoint</Application>
  <PresentationFormat>Panorámica</PresentationFormat>
  <Paragraphs>64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Corbel</vt:lpstr>
      <vt:lpstr>Parallax</vt:lpstr>
      <vt:lpstr>    LexMex  2017   TRENDS AND CHALLENGES.  COMMERCIAL, ADMINISTRATIVE LITIGATION AND ARBITRATION.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Angelina Guerrero</dc:creator>
  <cp:lastModifiedBy>Angelina Guerrero</cp:lastModifiedBy>
  <cp:revision>36</cp:revision>
  <dcterms:created xsi:type="dcterms:W3CDTF">2016-09-26T15:07:50Z</dcterms:created>
  <dcterms:modified xsi:type="dcterms:W3CDTF">2017-09-26T16:30:19Z</dcterms:modified>
</cp:coreProperties>
</file>