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8" r:id="rId3"/>
    <p:sldId id="301" r:id="rId4"/>
    <p:sldId id="304" r:id="rId5"/>
    <p:sldId id="303" r:id="rId6"/>
    <p:sldId id="305" r:id="rId7"/>
    <p:sldId id="298" r:id="rId8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2" autoAdjust="0"/>
    <p:restoredTop sz="94729" autoAdjust="0"/>
  </p:normalViewPr>
  <p:slideViewPr>
    <p:cSldViewPr>
      <p:cViewPr varScale="1">
        <p:scale>
          <a:sx n="110" d="100"/>
          <a:sy n="110" d="100"/>
        </p:scale>
        <p:origin x="16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A149-DC19-4E72-8D9B-43580440B08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B234C-35CB-40AE-985E-92F3F4709A36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/>
            <a:t>Individual claims</a:t>
          </a:r>
        </a:p>
        <a:p>
          <a:r>
            <a:rPr lang="en-US" sz="2000" dirty="0" smtClean="0"/>
            <a:t>440,317</a:t>
          </a:r>
          <a:endParaRPr lang="en-US" sz="2000" dirty="0" smtClean="0"/>
        </a:p>
        <a:p>
          <a:r>
            <a:rPr lang="en-US" sz="2000" dirty="0" smtClean="0"/>
            <a:t>Filed : 	</a:t>
          </a:r>
          <a:r>
            <a:rPr lang="en-US" sz="2000" dirty="0" smtClean="0"/>
            <a:t>45,984</a:t>
          </a:r>
          <a:endParaRPr lang="en-US" sz="2000" dirty="0" smtClean="0"/>
        </a:p>
        <a:p>
          <a:r>
            <a:rPr lang="en-US" sz="2000" dirty="0" smtClean="0"/>
            <a:t>Terminated: </a:t>
          </a:r>
          <a:r>
            <a:rPr lang="en-US" sz="2000" dirty="0" smtClean="0"/>
            <a:t>43,172</a:t>
          </a:r>
          <a:endParaRPr lang="en-US" sz="2000" dirty="0" smtClean="0"/>
        </a:p>
        <a:p>
          <a:endParaRPr lang="en-US" sz="2500" dirty="0"/>
        </a:p>
      </dgm:t>
    </dgm:pt>
    <dgm:pt modelId="{537DF2D6-D24E-423F-9089-0A3E2B679137}" type="parTrans" cxnId="{3777B6DC-9DBB-47B8-9A56-53CF33DEA964}">
      <dgm:prSet/>
      <dgm:spPr/>
      <dgm:t>
        <a:bodyPr/>
        <a:lstStyle/>
        <a:p>
          <a:endParaRPr lang="en-US"/>
        </a:p>
      </dgm:t>
    </dgm:pt>
    <dgm:pt modelId="{3851BBD5-1CE6-45EB-ACDC-782148F90AB2}" type="sibTrans" cxnId="{3777B6DC-9DBB-47B8-9A56-53CF33DEA964}">
      <dgm:prSet/>
      <dgm:spPr/>
      <dgm:t>
        <a:bodyPr/>
        <a:lstStyle/>
        <a:p>
          <a:endParaRPr lang="en-US"/>
        </a:p>
      </dgm:t>
    </dgm:pt>
    <dgm:pt modelId="{17ADBEDA-8CE2-4158-891F-B6231497A00C}">
      <dgm:prSet phldrT="[Texto]" custT="1"/>
      <dgm:spPr/>
      <dgm:t>
        <a:bodyPr/>
        <a:lstStyle/>
        <a:p>
          <a:r>
            <a:rPr lang="en-US" sz="2000" dirty="0" smtClean="0"/>
            <a:t>Collective filings</a:t>
          </a:r>
        </a:p>
        <a:p>
          <a:r>
            <a:rPr lang="en-US" sz="2000" dirty="0" smtClean="0"/>
            <a:t>Strike calls  </a:t>
          </a:r>
          <a:r>
            <a:rPr lang="en-US" sz="2000" dirty="0" smtClean="0"/>
            <a:t>4,621</a:t>
          </a:r>
          <a:endParaRPr lang="en-US" sz="2000" dirty="0" smtClean="0"/>
        </a:p>
        <a:p>
          <a:r>
            <a:rPr lang="en-US" sz="2000" dirty="0" smtClean="0"/>
            <a:t>Terminated </a:t>
          </a:r>
          <a:r>
            <a:rPr lang="en-US" sz="2000" dirty="0" smtClean="0"/>
            <a:t>3,275</a:t>
          </a:r>
        </a:p>
        <a:p>
          <a:r>
            <a:rPr lang="en-US" sz="2000" dirty="0" smtClean="0"/>
            <a:t>Strikes  1</a:t>
          </a:r>
          <a:endParaRPr lang="en-US" sz="2000" dirty="0" smtClean="0"/>
        </a:p>
        <a:p>
          <a:endParaRPr lang="en-US" sz="2500" dirty="0"/>
        </a:p>
      </dgm:t>
    </dgm:pt>
    <dgm:pt modelId="{359BEAF8-03AD-4EF5-BECB-D6741E02AE57}" type="parTrans" cxnId="{FA289A41-CF61-45D3-8861-EE93B5A9A4AB}">
      <dgm:prSet/>
      <dgm:spPr/>
      <dgm:t>
        <a:bodyPr/>
        <a:lstStyle/>
        <a:p>
          <a:endParaRPr lang="en-US"/>
        </a:p>
      </dgm:t>
    </dgm:pt>
    <dgm:pt modelId="{B1882BC8-0101-4660-8979-32BE201449F6}" type="sibTrans" cxnId="{FA289A41-CF61-45D3-8861-EE93B5A9A4AB}">
      <dgm:prSet/>
      <dgm:spPr/>
      <dgm:t>
        <a:bodyPr/>
        <a:lstStyle/>
        <a:p>
          <a:endParaRPr lang="en-US"/>
        </a:p>
      </dgm:t>
    </dgm:pt>
    <dgm:pt modelId="{1D5B8ACB-159A-478C-A7F6-EAAD9E913EE7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/>
            <a:t>Collective </a:t>
          </a:r>
          <a:r>
            <a:rPr lang="en-US" sz="2000" dirty="0" smtClean="0"/>
            <a:t>Conflicts filings</a:t>
          </a:r>
          <a:endParaRPr lang="en-US" sz="2000" dirty="0" smtClean="0"/>
        </a:p>
        <a:p>
          <a:r>
            <a:rPr lang="en-US" sz="2000" dirty="0" smtClean="0"/>
            <a:t>CBAs Disputes </a:t>
          </a:r>
          <a:r>
            <a:rPr lang="en-US" sz="2000" dirty="0" smtClean="0"/>
            <a:t>267</a:t>
          </a:r>
          <a:endParaRPr lang="en-US" sz="2000" dirty="0" smtClean="0"/>
        </a:p>
        <a:p>
          <a:r>
            <a:rPr lang="en-US" sz="2000" dirty="0" smtClean="0"/>
            <a:t>Terminated </a:t>
          </a:r>
          <a:r>
            <a:rPr lang="en-US" sz="2000" dirty="0" smtClean="0"/>
            <a:t>183</a:t>
          </a:r>
          <a:endParaRPr lang="en-US" sz="2000" dirty="0" smtClean="0"/>
        </a:p>
        <a:p>
          <a:endParaRPr lang="en-US" sz="2000" dirty="0"/>
        </a:p>
      </dgm:t>
    </dgm:pt>
    <dgm:pt modelId="{6B8D87C7-45E3-4C23-A80B-FF2E1D320B9C}" type="parTrans" cxnId="{BD129D38-5BE4-43BE-8385-7F49660A3A1A}">
      <dgm:prSet/>
      <dgm:spPr/>
      <dgm:t>
        <a:bodyPr/>
        <a:lstStyle/>
        <a:p>
          <a:endParaRPr lang="en-US"/>
        </a:p>
      </dgm:t>
    </dgm:pt>
    <dgm:pt modelId="{F157EE3F-B809-4339-8133-A063328A854F}" type="sibTrans" cxnId="{BD129D38-5BE4-43BE-8385-7F49660A3A1A}">
      <dgm:prSet/>
      <dgm:spPr/>
      <dgm:t>
        <a:bodyPr/>
        <a:lstStyle/>
        <a:p>
          <a:endParaRPr lang="en-US"/>
        </a:p>
      </dgm:t>
    </dgm:pt>
    <dgm:pt modelId="{5DDB3C3B-19C9-4FC2-AAF9-0C8D5FE20F80}" type="pres">
      <dgm:prSet presAssocID="{5804A149-DC19-4E72-8D9B-43580440B0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9BB72A-6796-4B9E-87D8-06734D1616CB}" type="pres">
      <dgm:prSet presAssocID="{783B234C-35CB-40AE-985E-92F3F4709A3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A0CD7-2301-4F26-B6A7-35F580A85760}" type="pres">
      <dgm:prSet presAssocID="{3851BBD5-1CE6-45EB-ACDC-782148F90AB2}" presName="sibTrans" presStyleCnt="0"/>
      <dgm:spPr/>
    </dgm:pt>
    <dgm:pt modelId="{6AF1A5FC-FA0D-4533-B0E2-96CD684C7DF8}" type="pres">
      <dgm:prSet presAssocID="{17ADBEDA-8CE2-4158-891F-B6231497A00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447F9-5478-46CB-B5EB-5B5E8BBF5675}" type="pres">
      <dgm:prSet presAssocID="{B1882BC8-0101-4660-8979-32BE201449F6}" presName="sibTrans" presStyleCnt="0"/>
      <dgm:spPr/>
    </dgm:pt>
    <dgm:pt modelId="{8AB09AAF-5A4C-4E67-B515-4C25726928E9}" type="pres">
      <dgm:prSet presAssocID="{1D5B8ACB-159A-478C-A7F6-EAAD9E913E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7A4F7E-6855-457D-A12F-8CEC9655F212}" type="presOf" srcId="{783B234C-35CB-40AE-985E-92F3F4709A36}" destId="{E09BB72A-6796-4B9E-87D8-06734D1616CB}" srcOrd="0" destOrd="0" presId="urn:microsoft.com/office/officeart/2005/8/layout/hList6"/>
    <dgm:cxn modelId="{A4949507-DE0C-42ED-BF11-A88BF53B8B1A}" type="presOf" srcId="{1D5B8ACB-159A-478C-A7F6-EAAD9E913EE7}" destId="{8AB09AAF-5A4C-4E67-B515-4C25726928E9}" srcOrd="0" destOrd="0" presId="urn:microsoft.com/office/officeart/2005/8/layout/hList6"/>
    <dgm:cxn modelId="{FA289A41-CF61-45D3-8861-EE93B5A9A4AB}" srcId="{5804A149-DC19-4E72-8D9B-43580440B084}" destId="{17ADBEDA-8CE2-4158-891F-B6231497A00C}" srcOrd="1" destOrd="0" parTransId="{359BEAF8-03AD-4EF5-BECB-D6741E02AE57}" sibTransId="{B1882BC8-0101-4660-8979-32BE201449F6}"/>
    <dgm:cxn modelId="{C4AD4F1D-82FE-4133-9065-982106C92AC1}" type="presOf" srcId="{17ADBEDA-8CE2-4158-891F-B6231497A00C}" destId="{6AF1A5FC-FA0D-4533-B0E2-96CD684C7DF8}" srcOrd="0" destOrd="0" presId="urn:microsoft.com/office/officeart/2005/8/layout/hList6"/>
    <dgm:cxn modelId="{3777B6DC-9DBB-47B8-9A56-53CF33DEA964}" srcId="{5804A149-DC19-4E72-8D9B-43580440B084}" destId="{783B234C-35CB-40AE-985E-92F3F4709A36}" srcOrd="0" destOrd="0" parTransId="{537DF2D6-D24E-423F-9089-0A3E2B679137}" sibTransId="{3851BBD5-1CE6-45EB-ACDC-782148F90AB2}"/>
    <dgm:cxn modelId="{BD129D38-5BE4-43BE-8385-7F49660A3A1A}" srcId="{5804A149-DC19-4E72-8D9B-43580440B084}" destId="{1D5B8ACB-159A-478C-A7F6-EAAD9E913EE7}" srcOrd="2" destOrd="0" parTransId="{6B8D87C7-45E3-4C23-A80B-FF2E1D320B9C}" sibTransId="{F157EE3F-B809-4339-8133-A063328A854F}"/>
    <dgm:cxn modelId="{99E96B8B-50D3-4F9A-A937-8B9475F95F87}" type="presOf" srcId="{5804A149-DC19-4E72-8D9B-43580440B084}" destId="{5DDB3C3B-19C9-4FC2-AAF9-0C8D5FE20F80}" srcOrd="0" destOrd="0" presId="urn:microsoft.com/office/officeart/2005/8/layout/hList6"/>
    <dgm:cxn modelId="{DE8532A8-C475-44FF-9610-C5821629584A}" type="presParOf" srcId="{5DDB3C3B-19C9-4FC2-AAF9-0C8D5FE20F80}" destId="{E09BB72A-6796-4B9E-87D8-06734D1616CB}" srcOrd="0" destOrd="0" presId="urn:microsoft.com/office/officeart/2005/8/layout/hList6"/>
    <dgm:cxn modelId="{F75FD8BB-6131-4F1C-A95E-4985381958B1}" type="presParOf" srcId="{5DDB3C3B-19C9-4FC2-AAF9-0C8D5FE20F80}" destId="{F1FA0CD7-2301-4F26-B6A7-35F580A85760}" srcOrd="1" destOrd="0" presId="urn:microsoft.com/office/officeart/2005/8/layout/hList6"/>
    <dgm:cxn modelId="{662F5ABA-AF2E-4F9E-BCD2-1437D69B171F}" type="presParOf" srcId="{5DDB3C3B-19C9-4FC2-AAF9-0C8D5FE20F80}" destId="{6AF1A5FC-FA0D-4533-B0E2-96CD684C7DF8}" srcOrd="2" destOrd="0" presId="urn:microsoft.com/office/officeart/2005/8/layout/hList6"/>
    <dgm:cxn modelId="{D76D58CD-E2B6-45FA-AF22-56140F97053E}" type="presParOf" srcId="{5DDB3C3B-19C9-4FC2-AAF9-0C8D5FE20F80}" destId="{C34447F9-5478-46CB-B5EB-5B5E8BBF5675}" srcOrd="3" destOrd="0" presId="urn:microsoft.com/office/officeart/2005/8/layout/hList6"/>
    <dgm:cxn modelId="{85DD73CB-BA71-4480-B937-26E6BB5C0190}" type="presParOf" srcId="{5DDB3C3B-19C9-4FC2-AAF9-0C8D5FE20F80}" destId="{8AB09AAF-5A4C-4E67-B515-4C25726928E9}" srcOrd="4" destOrd="0" presId="urn:microsoft.com/office/officeart/2005/8/layout/hList6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BB72A-6796-4B9E-87D8-06734D1616CB}">
      <dsp:nvSpPr>
        <dsp:cNvPr id="0" name=""/>
        <dsp:cNvSpPr/>
      </dsp:nvSpPr>
      <dsp:spPr>
        <a:xfrm rot="16200000">
          <a:off x="-821860" y="822723"/>
          <a:ext cx="3888432" cy="2242984"/>
        </a:xfrm>
        <a:prstGeom prst="flowChartManualOperation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Individual claims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440,317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Filed : 	</a:t>
          </a:r>
          <a:r>
            <a:rPr lang="en-US" sz="2000" kern="1200" dirty="0" smtClean="0"/>
            <a:t>45,984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Terminated: </a:t>
          </a:r>
          <a:r>
            <a:rPr lang="en-US" sz="2000" kern="1200" dirty="0" smtClean="0"/>
            <a:t>43,172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5400000">
        <a:off x="864" y="777685"/>
        <a:ext cx="2242984" cy="2333060"/>
      </dsp:txXfrm>
    </dsp:sp>
    <dsp:sp modelId="{6AF1A5FC-FA0D-4533-B0E2-96CD684C7DF8}">
      <dsp:nvSpPr>
        <dsp:cNvPr id="0" name=""/>
        <dsp:cNvSpPr/>
      </dsp:nvSpPr>
      <dsp:spPr>
        <a:xfrm rot="16200000">
          <a:off x="1589348" y="822723"/>
          <a:ext cx="3888432" cy="224298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Collective filings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Strike calls  </a:t>
          </a:r>
          <a:r>
            <a:rPr lang="en-US" sz="2000" kern="1200" dirty="0" smtClean="0"/>
            <a:t>4,621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Terminated </a:t>
          </a:r>
          <a:r>
            <a:rPr lang="en-US" sz="2000" kern="1200" dirty="0" smtClean="0"/>
            <a:t>3,275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Strikes  1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5400000">
        <a:off x="2412072" y="777685"/>
        <a:ext cx="2242984" cy="2333060"/>
      </dsp:txXfrm>
    </dsp:sp>
    <dsp:sp modelId="{8AB09AAF-5A4C-4E67-B515-4C25726928E9}">
      <dsp:nvSpPr>
        <dsp:cNvPr id="0" name=""/>
        <dsp:cNvSpPr/>
      </dsp:nvSpPr>
      <dsp:spPr>
        <a:xfrm rot="16200000">
          <a:off x="4000556" y="822723"/>
          <a:ext cx="3888432" cy="2242984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Collective </a:t>
          </a:r>
          <a:r>
            <a:rPr lang="en-US" sz="2000" kern="1200" dirty="0" smtClean="0"/>
            <a:t>Conflicts filings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CBAs Disputes </a:t>
          </a:r>
          <a:r>
            <a:rPr lang="en-US" sz="2000" kern="1200" dirty="0" smtClean="0"/>
            <a:t>267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Terminated </a:t>
          </a:r>
          <a:r>
            <a:rPr lang="en-US" sz="2000" kern="1200" dirty="0" smtClean="0"/>
            <a:t>183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 rot="5400000">
        <a:off x="4823280" y="777685"/>
        <a:ext cx="2242984" cy="2333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3144285-A2C3-4354-BC77-0FC5B0BB7F5C}" type="datetimeFigureOut">
              <a:rPr lang="es-MX" smtClean="0"/>
              <a:pPr/>
              <a:t>03/10/2017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6218D1DB-99D9-4F33-BEC5-CB590AFC644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45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D1DB-99D9-4F33-BEC5-CB590AFC644E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071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1600" indent="-29602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7326" indent="-2361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62903" indent="-2361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38481" indent="-23617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04352" indent="-2361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70224" indent="-2361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36096" indent="-2361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1968" indent="-2361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65931F-6776-4784-A4D7-B0424DED89D5}" type="slidenum">
              <a:rPr lang="es-MX" altLang="es-MX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es-MX" altLang="es-MX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23820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E341-8479-4341-AC82-8F76298022DE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842B-9E41-42FC-9FEC-07613B9875D0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1D21C-D074-4B78-8FEF-1A5BDD20C518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1157-D786-4A76-916E-D9FA0B7A4F27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56F0-E4E4-4F66-B070-A52668BEC7E1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F427D-FEDD-43FE-B430-937C824C5E00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C8B6-3A78-4A24-8BA1-95C4CAE6879E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1BC8-45F2-4D39-B041-77FE4BA5E69F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4893-908B-4C2F-BE2E-0CAB7DD2585C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AD156-ED97-4FF6-96C7-E6DA0D362DF1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FE2ED-3AA0-4E06-A286-D587E9DA1163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Marván Gonzalez Graf y Gonzalez Larrazolo 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516D-BB0A-4DBF-9790-E359BDD28971}" type="datetime1">
              <a:rPr lang="es-MX" smtClean="0"/>
              <a:pPr/>
              <a:t>03/10/2017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Marván Gonzalez Graf y Gonzalez Larrazolo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6B1C-B0EA-4D9F-BFF1-46AF8AACCC3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43608" y="1700808"/>
            <a:ext cx="676875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Employment Law and </a:t>
            </a:r>
          </a:p>
          <a:p>
            <a:pPr>
              <a:defRPr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Labor Relations in </a:t>
            </a:r>
            <a:r>
              <a:rPr lang="en-US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Mexico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85800" y="278373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MX" sz="4400">
              <a:ln>
                <a:solidFill>
                  <a:schemeClr val="accent1"/>
                </a:solidFill>
              </a:ln>
              <a:solidFill>
                <a:srgbClr val="0066CC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6670675" y="5679330"/>
            <a:ext cx="22225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s-MX"/>
            </a:defPPr>
            <a:lvl1pPr algn="ctr">
              <a:spcBef>
                <a:spcPct val="50000"/>
              </a:spcBef>
              <a:buFontTx/>
              <a:buNone/>
              <a:defRPr sz="1800" b="1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r>
              <a:rPr lang="es-ES_tradnl" altLang="es-MX" dirty="0">
                <a:latin typeface="Arial" panose="020B0604020202020204" pitchFamily="34" charset="0"/>
              </a:rPr>
              <a:t>EMPLOYEE PROFIT SHARING</a:t>
            </a:r>
          </a:p>
          <a:p>
            <a:r>
              <a:rPr lang="es-ES_tradnl" altLang="es-MX" dirty="0"/>
              <a:t> 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343400" y="5679330"/>
            <a:ext cx="2028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_tradnl" altLang="es-MX" sz="1800" b="1" dirty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COLLECTIVE BARGAINING AND </a:t>
            </a:r>
            <a:r>
              <a:rPr lang="es-ES_tradnl" altLang="es-MX" sz="1800" b="1" dirty="0" smtClean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STRIKE</a:t>
            </a:r>
            <a:endParaRPr lang="es-ES_tradnl" altLang="es-MX" sz="2400" dirty="0">
              <a:ln>
                <a:solidFill>
                  <a:schemeClr val="accent1"/>
                </a:solidFill>
              </a:ln>
              <a:solidFill>
                <a:srgbClr val="0066CC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1600200" y="3469530"/>
            <a:ext cx="5791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ES_tradnl" altLang="es-MX" sz="2400" b="1" dirty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LABOR LAW</a:t>
            </a:r>
            <a:endParaRPr lang="es-ES_tradnl" altLang="es-MX" sz="2400" dirty="0">
              <a:ln>
                <a:solidFill>
                  <a:schemeClr val="accent1"/>
                </a:solidFill>
              </a:ln>
              <a:solidFill>
                <a:srgbClr val="0066CC"/>
              </a:solidFill>
              <a:latin typeface="Arial" panose="020B0604020202020204" pitchFamily="34" charset="0"/>
            </a:endParaRPr>
          </a:p>
        </p:txBody>
      </p:sp>
      <p:grpSp>
        <p:nvGrpSpPr>
          <p:cNvPr id="5126" name="Group 8"/>
          <p:cNvGrpSpPr>
            <a:grpSpLocks/>
          </p:cNvGrpSpPr>
          <p:nvPr/>
        </p:nvGrpSpPr>
        <p:grpSpPr bwMode="auto">
          <a:xfrm>
            <a:off x="2144713" y="2380505"/>
            <a:ext cx="1665287" cy="936625"/>
            <a:chOff x="1487" y="2404"/>
            <a:chExt cx="1049" cy="590"/>
          </a:xfrm>
          <a:solidFill>
            <a:schemeClr val="tx2"/>
          </a:solidFill>
        </p:grpSpPr>
        <p:sp>
          <p:nvSpPr>
            <p:cNvPr id="5153" name="Freeform 9"/>
            <p:cNvSpPr>
              <a:spLocks/>
            </p:cNvSpPr>
            <p:nvPr/>
          </p:nvSpPr>
          <p:spPr bwMode="auto">
            <a:xfrm>
              <a:off x="1487" y="2406"/>
              <a:ext cx="608" cy="388"/>
            </a:xfrm>
            <a:custGeom>
              <a:avLst/>
              <a:gdLst>
                <a:gd name="T0" fmla="*/ 0 w 1214"/>
                <a:gd name="T1" fmla="*/ 0 h 774"/>
                <a:gd name="T2" fmla="*/ 0 w 1214"/>
                <a:gd name="T3" fmla="*/ 15 h 774"/>
                <a:gd name="T4" fmla="*/ 22 w 1214"/>
                <a:gd name="T5" fmla="*/ 18 h 774"/>
                <a:gd name="T6" fmla="*/ 42 w 1214"/>
                <a:gd name="T7" fmla="*/ 23 h 774"/>
                <a:gd name="T8" fmla="*/ 61 w 1214"/>
                <a:gd name="T9" fmla="*/ 29 h 774"/>
                <a:gd name="T10" fmla="*/ 79 w 1214"/>
                <a:gd name="T11" fmla="*/ 35 h 774"/>
                <a:gd name="T12" fmla="*/ 95 w 1214"/>
                <a:gd name="T13" fmla="*/ 41 h 774"/>
                <a:gd name="T14" fmla="*/ 109 w 1214"/>
                <a:gd name="T15" fmla="*/ 46 h 774"/>
                <a:gd name="T16" fmla="*/ 121 w 1214"/>
                <a:gd name="T17" fmla="*/ 51 h 774"/>
                <a:gd name="T18" fmla="*/ 136 w 1214"/>
                <a:gd name="T19" fmla="*/ 58 h 774"/>
                <a:gd name="T20" fmla="*/ 148 w 1214"/>
                <a:gd name="T21" fmla="*/ 66 h 774"/>
                <a:gd name="T22" fmla="*/ 163 w 1214"/>
                <a:gd name="T23" fmla="*/ 75 h 774"/>
                <a:gd name="T24" fmla="*/ 174 w 1214"/>
                <a:gd name="T25" fmla="*/ 84 h 774"/>
                <a:gd name="T26" fmla="*/ 186 w 1214"/>
                <a:gd name="T27" fmla="*/ 93 h 774"/>
                <a:gd name="T28" fmla="*/ 196 w 1214"/>
                <a:gd name="T29" fmla="*/ 102 h 774"/>
                <a:gd name="T30" fmla="*/ 209 w 1214"/>
                <a:gd name="T31" fmla="*/ 114 h 774"/>
                <a:gd name="T32" fmla="*/ 224 w 1214"/>
                <a:gd name="T33" fmla="*/ 127 h 774"/>
                <a:gd name="T34" fmla="*/ 232 w 1214"/>
                <a:gd name="T35" fmla="*/ 137 h 774"/>
                <a:gd name="T36" fmla="*/ 241 w 1214"/>
                <a:gd name="T37" fmla="*/ 147 h 774"/>
                <a:gd name="T38" fmla="*/ 249 w 1214"/>
                <a:gd name="T39" fmla="*/ 157 h 774"/>
                <a:gd name="T40" fmla="*/ 257 w 1214"/>
                <a:gd name="T41" fmla="*/ 166 h 774"/>
                <a:gd name="T42" fmla="*/ 267 w 1214"/>
                <a:gd name="T43" fmla="*/ 182 h 774"/>
                <a:gd name="T44" fmla="*/ 272 w 1214"/>
                <a:gd name="T45" fmla="*/ 195 h 774"/>
                <a:gd name="T46" fmla="*/ 305 w 1214"/>
                <a:gd name="T47" fmla="*/ 190 h 774"/>
                <a:gd name="T48" fmla="*/ 294 w 1214"/>
                <a:gd name="T49" fmla="*/ 169 h 774"/>
                <a:gd name="T50" fmla="*/ 278 w 1214"/>
                <a:gd name="T51" fmla="*/ 147 h 774"/>
                <a:gd name="T52" fmla="*/ 262 w 1214"/>
                <a:gd name="T53" fmla="*/ 128 h 774"/>
                <a:gd name="T54" fmla="*/ 241 w 1214"/>
                <a:gd name="T55" fmla="*/ 108 h 774"/>
                <a:gd name="T56" fmla="*/ 212 w 1214"/>
                <a:gd name="T57" fmla="*/ 79 h 774"/>
                <a:gd name="T58" fmla="*/ 181 w 1214"/>
                <a:gd name="T59" fmla="*/ 55 h 774"/>
                <a:gd name="T60" fmla="*/ 147 w 1214"/>
                <a:gd name="T61" fmla="*/ 35 h 774"/>
                <a:gd name="T62" fmla="*/ 117 w 1214"/>
                <a:gd name="T63" fmla="*/ 22 h 774"/>
                <a:gd name="T64" fmla="*/ 80 w 1214"/>
                <a:gd name="T65" fmla="*/ 10 h 774"/>
                <a:gd name="T66" fmla="*/ 50 w 1214"/>
                <a:gd name="T67" fmla="*/ 5 h 774"/>
                <a:gd name="T68" fmla="*/ 0 w 1214"/>
                <a:gd name="T69" fmla="*/ 0 h 7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14" h="774">
                  <a:moveTo>
                    <a:pt x="0" y="0"/>
                  </a:moveTo>
                  <a:lnTo>
                    <a:pt x="0" y="57"/>
                  </a:lnTo>
                  <a:lnTo>
                    <a:pt x="88" y="72"/>
                  </a:lnTo>
                  <a:lnTo>
                    <a:pt x="168" y="92"/>
                  </a:lnTo>
                  <a:lnTo>
                    <a:pt x="241" y="115"/>
                  </a:lnTo>
                  <a:lnTo>
                    <a:pt x="316" y="138"/>
                  </a:lnTo>
                  <a:lnTo>
                    <a:pt x="380" y="161"/>
                  </a:lnTo>
                  <a:lnTo>
                    <a:pt x="433" y="184"/>
                  </a:lnTo>
                  <a:lnTo>
                    <a:pt x="483" y="204"/>
                  </a:lnTo>
                  <a:lnTo>
                    <a:pt x="541" y="231"/>
                  </a:lnTo>
                  <a:lnTo>
                    <a:pt x="590" y="261"/>
                  </a:lnTo>
                  <a:lnTo>
                    <a:pt x="648" y="300"/>
                  </a:lnTo>
                  <a:lnTo>
                    <a:pt x="694" y="334"/>
                  </a:lnTo>
                  <a:lnTo>
                    <a:pt x="740" y="369"/>
                  </a:lnTo>
                  <a:lnTo>
                    <a:pt x="782" y="407"/>
                  </a:lnTo>
                  <a:lnTo>
                    <a:pt x="835" y="453"/>
                  </a:lnTo>
                  <a:lnTo>
                    <a:pt x="893" y="506"/>
                  </a:lnTo>
                  <a:lnTo>
                    <a:pt x="926" y="545"/>
                  </a:lnTo>
                  <a:lnTo>
                    <a:pt x="960" y="585"/>
                  </a:lnTo>
                  <a:lnTo>
                    <a:pt x="995" y="625"/>
                  </a:lnTo>
                  <a:lnTo>
                    <a:pt x="1025" y="663"/>
                  </a:lnTo>
                  <a:lnTo>
                    <a:pt x="1064" y="725"/>
                  </a:lnTo>
                  <a:lnTo>
                    <a:pt x="1087" y="774"/>
                  </a:lnTo>
                  <a:lnTo>
                    <a:pt x="1214" y="759"/>
                  </a:lnTo>
                  <a:lnTo>
                    <a:pt x="1172" y="675"/>
                  </a:lnTo>
                  <a:lnTo>
                    <a:pt x="1110" y="585"/>
                  </a:lnTo>
                  <a:lnTo>
                    <a:pt x="1044" y="510"/>
                  </a:lnTo>
                  <a:lnTo>
                    <a:pt x="960" y="430"/>
                  </a:lnTo>
                  <a:lnTo>
                    <a:pt x="847" y="315"/>
                  </a:lnTo>
                  <a:lnTo>
                    <a:pt x="720" y="219"/>
                  </a:lnTo>
                  <a:lnTo>
                    <a:pt x="587" y="138"/>
                  </a:lnTo>
                  <a:lnTo>
                    <a:pt x="468" y="88"/>
                  </a:lnTo>
                  <a:lnTo>
                    <a:pt x="320" y="38"/>
                  </a:lnTo>
                  <a:lnTo>
                    <a:pt x="199" y="1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54" name="Freeform 10"/>
            <p:cNvSpPr>
              <a:spLocks/>
            </p:cNvSpPr>
            <p:nvPr/>
          </p:nvSpPr>
          <p:spPr bwMode="auto">
            <a:xfrm>
              <a:off x="2222" y="2717"/>
              <a:ext cx="314" cy="277"/>
            </a:xfrm>
            <a:custGeom>
              <a:avLst/>
              <a:gdLst>
                <a:gd name="T0" fmla="*/ 0 w 629"/>
                <a:gd name="T1" fmla="*/ 107 h 554"/>
                <a:gd name="T2" fmla="*/ 0 w 629"/>
                <a:gd name="T3" fmla="*/ 139 h 554"/>
                <a:gd name="T4" fmla="*/ 6 w 629"/>
                <a:gd name="T5" fmla="*/ 131 h 554"/>
                <a:gd name="T6" fmla="*/ 13 w 629"/>
                <a:gd name="T7" fmla="*/ 123 h 554"/>
                <a:gd name="T8" fmla="*/ 22 w 629"/>
                <a:gd name="T9" fmla="*/ 114 h 554"/>
                <a:gd name="T10" fmla="*/ 34 w 629"/>
                <a:gd name="T11" fmla="*/ 104 h 554"/>
                <a:gd name="T12" fmla="*/ 45 w 629"/>
                <a:gd name="T13" fmla="*/ 93 h 554"/>
                <a:gd name="T14" fmla="*/ 56 w 629"/>
                <a:gd name="T15" fmla="*/ 83 h 554"/>
                <a:gd name="T16" fmla="*/ 67 w 629"/>
                <a:gd name="T17" fmla="*/ 74 h 554"/>
                <a:gd name="T18" fmla="*/ 76 w 629"/>
                <a:gd name="T19" fmla="*/ 67 h 554"/>
                <a:gd name="T20" fmla="*/ 87 w 629"/>
                <a:gd name="T21" fmla="*/ 60 h 554"/>
                <a:gd name="T22" fmla="*/ 98 w 629"/>
                <a:gd name="T23" fmla="*/ 53 h 554"/>
                <a:gd name="T24" fmla="*/ 111 w 629"/>
                <a:gd name="T25" fmla="*/ 45 h 554"/>
                <a:gd name="T26" fmla="*/ 122 w 629"/>
                <a:gd name="T27" fmla="*/ 40 h 554"/>
                <a:gd name="T28" fmla="*/ 135 w 629"/>
                <a:gd name="T29" fmla="*/ 35 h 554"/>
                <a:gd name="T30" fmla="*/ 147 w 629"/>
                <a:gd name="T31" fmla="*/ 29 h 554"/>
                <a:gd name="T32" fmla="*/ 157 w 629"/>
                <a:gd name="T33" fmla="*/ 25 h 554"/>
                <a:gd name="T34" fmla="*/ 157 w 629"/>
                <a:gd name="T35" fmla="*/ 0 h 554"/>
                <a:gd name="T36" fmla="*/ 140 w 629"/>
                <a:gd name="T37" fmla="*/ 5 h 554"/>
                <a:gd name="T38" fmla="*/ 114 w 629"/>
                <a:gd name="T39" fmla="*/ 16 h 554"/>
                <a:gd name="T40" fmla="*/ 82 w 629"/>
                <a:gd name="T41" fmla="*/ 30 h 554"/>
                <a:gd name="T42" fmla="*/ 59 w 629"/>
                <a:gd name="T43" fmla="*/ 44 h 554"/>
                <a:gd name="T44" fmla="*/ 37 w 629"/>
                <a:gd name="T45" fmla="*/ 66 h 554"/>
                <a:gd name="T46" fmla="*/ 16 w 629"/>
                <a:gd name="T47" fmla="*/ 83 h 554"/>
                <a:gd name="T48" fmla="*/ 0 w 629"/>
                <a:gd name="T49" fmla="*/ 100 h 554"/>
                <a:gd name="T50" fmla="*/ 0 w 629"/>
                <a:gd name="T51" fmla="*/ 139 h 554"/>
                <a:gd name="T52" fmla="*/ 0 w 629"/>
                <a:gd name="T53" fmla="*/ 138 h 554"/>
                <a:gd name="T54" fmla="*/ 0 w 629"/>
                <a:gd name="T55" fmla="*/ 107 h 55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29" h="554">
                  <a:moveTo>
                    <a:pt x="0" y="428"/>
                  </a:moveTo>
                  <a:lnTo>
                    <a:pt x="0" y="554"/>
                  </a:lnTo>
                  <a:lnTo>
                    <a:pt x="26" y="522"/>
                  </a:lnTo>
                  <a:lnTo>
                    <a:pt x="54" y="489"/>
                  </a:lnTo>
                  <a:lnTo>
                    <a:pt x="91" y="455"/>
                  </a:lnTo>
                  <a:lnTo>
                    <a:pt x="137" y="415"/>
                  </a:lnTo>
                  <a:lnTo>
                    <a:pt x="181" y="372"/>
                  </a:lnTo>
                  <a:lnTo>
                    <a:pt x="227" y="331"/>
                  </a:lnTo>
                  <a:lnTo>
                    <a:pt x="269" y="296"/>
                  </a:lnTo>
                  <a:lnTo>
                    <a:pt x="307" y="266"/>
                  </a:lnTo>
                  <a:lnTo>
                    <a:pt x="350" y="238"/>
                  </a:lnTo>
                  <a:lnTo>
                    <a:pt x="393" y="210"/>
                  </a:lnTo>
                  <a:lnTo>
                    <a:pt x="444" y="180"/>
                  </a:lnTo>
                  <a:lnTo>
                    <a:pt x="491" y="157"/>
                  </a:lnTo>
                  <a:lnTo>
                    <a:pt x="540" y="137"/>
                  </a:lnTo>
                  <a:lnTo>
                    <a:pt x="591" y="115"/>
                  </a:lnTo>
                  <a:lnTo>
                    <a:pt x="629" y="97"/>
                  </a:lnTo>
                  <a:lnTo>
                    <a:pt x="629" y="0"/>
                  </a:lnTo>
                  <a:lnTo>
                    <a:pt x="560" y="19"/>
                  </a:lnTo>
                  <a:lnTo>
                    <a:pt x="459" y="63"/>
                  </a:lnTo>
                  <a:lnTo>
                    <a:pt x="330" y="118"/>
                  </a:lnTo>
                  <a:lnTo>
                    <a:pt x="236" y="176"/>
                  </a:lnTo>
                  <a:lnTo>
                    <a:pt x="149" y="261"/>
                  </a:lnTo>
                  <a:lnTo>
                    <a:pt x="64" y="331"/>
                  </a:lnTo>
                  <a:lnTo>
                    <a:pt x="0" y="398"/>
                  </a:lnTo>
                  <a:lnTo>
                    <a:pt x="0" y="553"/>
                  </a:lnTo>
                  <a:lnTo>
                    <a:pt x="0" y="550"/>
                  </a:lnTo>
                  <a:lnTo>
                    <a:pt x="0" y="428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55" name="Freeform 11"/>
            <p:cNvSpPr>
              <a:spLocks/>
            </p:cNvSpPr>
            <p:nvPr/>
          </p:nvSpPr>
          <p:spPr bwMode="auto">
            <a:xfrm>
              <a:off x="1845" y="2821"/>
              <a:ext cx="375" cy="172"/>
            </a:xfrm>
            <a:custGeom>
              <a:avLst/>
              <a:gdLst>
                <a:gd name="T0" fmla="*/ 0 w 751"/>
                <a:gd name="T1" fmla="*/ 0 h 345"/>
                <a:gd name="T2" fmla="*/ 0 w 751"/>
                <a:gd name="T3" fmla="*/ 26 h 345"/>
                <a:gd name="T4" fmla="*/ 12 w 751"/>
                <a:gd name="T5" fmla="*/ 28 h 345"/>
                <a:gd name="T6" fmla="*/ 24 w 751"/>
                <a:gd name="T7" fmla="*/ 31 h 345"/>
                <a:gd name="T8" fmla="*/ 36 w 751"/>
                <a:gd name="T9" fmla="*/ 33 h 345"/>
                <a:gd name="T10" fmla="*/ 48 w 751"/>
                <a:gd name="T11" fmla="*/ 36 h 345"/>
                <a:gd name="T12" fmla="*/ 62 w 751"/>
                <a:gd name="T13" fmla="*/ 40 h 345"/>
                <a:gd name="T14" fmla="*/ 77 w 751"/>
                <a:gd name="T15" fmla="*/ 44 h 345"/>
                <a:gd name="T16" fmla="*/ 97 w 751"/>
                <a:gd name="T17" fmla="*/ 49 h 345"/>
                <a:gd name="T18" fmla="*/ 115 w 751"/>
                <a:gd name="T19" fmla="*/ 55 h 345"/>
                <a:gd name="T20" fmla="*/ 127 w 751"/>
                <a:gd name="T21" fmla="*/ 59 h 345"/>
                <a:gd name="T22" fmla="*/ 142 w 751"/>
                <a:gd name="T23" fmla="*/ 64 h 345"/>
                <a:gd name="T24" fmla="*/ 157 w 751"/>
                <a:gd name="T25" fmla="*/ 71 h 345"/>
                <a:gd name="T26" fmla="*/ 171 w 751"/>
                <a:gd name="T27" fmla="*/ 77 h 345"/>
                <a:gd name="T28" fmla="*/ 181 w 751"/>
                <a:gd name="T29" fmla="*/ 82 h 345"/>
                <a:gd name="T30" fmla="*/ 187 w 751"/>
                <a:gd name="T31" fmla="*/ 86 h 345"/>
                <a:gd name="T32" fmla="*/ 187 w 751"/>
                <a:gd name="T33" fmla="*/ 53 h 345"/>
                <a:gd name="T34" fmla="*/ 176 w 751"/>
                <a:gd name="T35" fmla="*/ 45 h 345"/>
                <a:gd name="T36" fmla="*/ 152 w 751"/>
                <a:gd name="T37" fmla="*/ 33 h 345"/>
                <a:gd name="T38" fmla="*/ 125 w 751"/>
                <a:gd name="T39" fmla="*/ 22 h 345"/>
                <a:gd name="T40" fmla="*/ 100 w 751"/>
                <a:gd name="T41" fmla="*/ 15 h 345"/>
                <a:gd name="T42" fmla="*/ 72 w 751"/>
                <a:gd name="T43" fmla="*/ 7 h 345"/>
                <a:gd name="T44" fmla="*/ 43 w 751"/>
                <a:gd name="T45" fmla="*/ 2 h 345"/>
                <a:gd name="T46" fmla="*/ 23 w 751"/>
                <a:gd name="T47" fmla="*/ 0 h 345"/>
                <a:gd name="T48" fmla="*/ 0 w 751"/>
                <a:gd name="T49" fmla="*/ 0 h 34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51" h="345">
                  <a:moveTo>
                    <a:pt x="0" y="0"/>
                  </a:moveTo>
                  <a:lnTo>
                    <a:pt x="0" y="106"/>
                  </a:lnTo>
                  <a:lnTo>
                    <a:pt x="49" y="115"/>
                  </a:lnTo>
                  <a:lnTo>
                    <a:pt x="98" y="124"/>
                  </a:lnTo>
                  <a:lnTo>
                    <a:pt x="146" y="135"/>
                  </a:lnTo>
                  <a:lnTo>
                    <a:pt x="194" y="147"/>
                  </a:lnTo>
                  <a:lnTo>
                    <a:pt x="250" y="161"/>
                  </a:lnTo>
                  <a:lnTo>
                    <a:pt x="311" y="176"/>
                  </a:lnTo>
                  <a:lnTo>
                    <a:pt x="388" y="199"/>
                  </a:lnTo>
                  <a:lnTo>
                    <a:pt x="462" y="220"/>
                  </a:lnTo>
                  <a:lnTo>
                    <a:pt x="510" y="236"/>
                  </a:lnTo>
                  <a:lnTo>
                    <a:pt x="568" y="259"/>
                  </a:lnTo>
                  <a:lnTo>
                    <a:pt x="630" y="285"/>
                  </a:lnTo>
                  <a:lnTo>
                    <a:pt x="686" y="310"/>
                  </a:lnTo>
                  <a:lnTo>
                    <a:pt x="727" y="331"/>
                  </a:lnTo>
                  <a:lnTo>
                    <a:pt x="751" y="345"/>
                  </a:lnTo>
                  <a:lnTo>
                    <a:pt x="751" y="213"/>
                  </a:lnTo>
                  <a:lnTo>
                    <a:pt x="704" y="180"/>
                  </a:lnTo>
                  <a:lnTo>
                    <a:pt x="610" y="134"/>
                  </a:lnTo>
                  <a:lnTo>
                    <a:pt x="500" y="88"/>
                  </a:lnTo>
                  <a:lnTo>
                    <a:pt x="402" y="63"/>
                  </a:lnTo>
                  <a:lnTo>
                    <a:pt x="288" y="31"/>
                  </a:lnTo>
                  <a:lnTo>
                    <a:pt x="175" y="9"/>
                  </a:lnTo>
                  <a:lnTo>
                    <a:pt x="94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56" name="Freeform 12"/>
            <p:cNvSpPr>
              <a:spLocks/>
            </p:cNvSpPr>
            <p:nvPr/>
          </p:nvSpPr>
          <p:spPr bwMode="auto">
            <a:xfrm>
              <a:off x="1487" y="2404"/>
              <a:ext cx="1049" cy="526"/>
            </a:xfrm>
            <a:custGeom>
              <a:avLst/>
              <a:gdLst>
                <a:gd name="T0" fmla="*/ 28 w 2099"/>
                <a:gd name="T1" fmla="*/ 0 h 1050"/>
                <a:gd name="T2" fmla="*/ 60 w 2099"/>
                <a:gd name="T3" fmla="*/ 0 h 1050"/>
                <a:gd name="T4" fmla="*/ 93 w 2099"/>
                <a:gd name="T5" fmla="*/ 2 h 1050"/>
                <a:gd name="T6" fmla="*/ 123 w 2099"/>
                <a:gd name="T7" fmla="*/ 7 h 1050"/>
                <a:gd name="T8" fmla="*/ 158 w 2099"/>
                <a:gd name="T9" fmla="*/ 15 h 1050"/>
                <a:gd name="T10" fmla="*/ 191 w 2099"/>
                <a:gd name="T11" fmla="*/ 25 h 1050"/>
                <a:gd name="T12" fmla="*/ 227 w 2099"/>
                <a:gd name="T13" fmla="*/ 40 h 1050"/>
                <a:gd name="T14" fmla="*/ 258 w 2099"/>
                <a:gd name="T15" fmla="*/ 55 h 1050"/>
                <a:gd name="T16" fmla="*/ 288 w 2099"/>
                <a:gd name="T17" fmla="*/ 70 h 1050"/>
                <a:gd name="T18" fmla="*/ 319 w 2099"/>
                <a:gd name="T19" fmla="*/ 87 h 1050"/>
                <a:gd name="T20" fmla="*/ 348 w 2099"/>
                <a:gd name="T21" fmla="*/ 106 h 1050"/>
                <a:gd name="T22" fmla="*/ 375 w 2099"/>
                <a:gd name="T23" fmla="*/ 128 h 1050"/>
                <a:gd name="T24" fmla="*/ 398 w 2099"/>
                <a:gd name="T25" fmla="*/ 150 h 1050"/>
                <a:gd name="T26" fmla="*/ 413 w 2099"/>
                <a:gd name="T27" fmla="*/ 171 h 1050"/>
                <a:gd name="T28" fmla="*/ 509 w 2099"/>
                <a:gd name="T29" fmla="*/ 164 h 1050"/>
                <a:gd name="T30" fmla="*/ 476 w 2099"/>
                <a:gd name="T31" fmla="*/ 178 h 1050"/>
                <a:gd name="T32" fmla="*/ 454 w 2099"/>
                <a:gd name="T33" fmla="*/ 190 h 1050"/>
                <a:gd name="T34" fmla="*/ 435 w 2099"/>
                <a:gd name="T35" fmla="*/ 202 h 1050"/>
                <a:gd name="T36" fmla="*/ 417 w 2099"/>
                <a:gd name="T37" fmla="*/ 216 h 1050"/>
                <a:gd name="T38" fmla="*/ 395 w 2099"/>
                <a:gd name="T39" fmla="*/ 235 h 1050"/>
                <a:gd name="T40" fmla="*/ 375 w 2099"/>
                <a:gd name="T41" fmla="*/ 255 h 1050"/>
                <a:gd name="T42" fmla="*/ 358 w 2099"/>
                <a:gd name="T43" fmla="*/ 259 h 1050"/>
                <a:gd name="T44" fmla="*/ 340 w 2099"/>
                <a:gd name="T45" fmla="*/ 250 h 1050"/>
                <a:gd name="T46" fmla="*/ 318 w 2099"/>
                <a:gd name="T47" fmla="*/ 241 h 1050"/>
                <a:gd name="T48" fmla="*/ 298 w 2099"/>
                <a:gd name="T49" fmla="*/ 235 h 1050"/>
                <a:gd name="T50" fmla="*/ 275 w 2099"/>
                <a:gd name="T51" fmla="*/ 229 h 1050"/>
                <a:gd name="T52" fmla="*/ 252 w 2099"/>
                <a:gd name="T53" fmla="*/ 223 h 1050"/>
                <a:gd name="T54" fmla="*/ 229 w 2099"/>
                <a:gd name="T55" fmla="*/ 218 h 1050"/>
                <a:gd name="T56" fmla="*/ 208 w 2099"/>
                <a:gd name="T57" fmla="*/ 213 h 1050"/>
                <a:gd name="T58" fmla="*/ 178 w 2099"/>
                <a:gd name="T59" fmla="*/ 209 h 1050"/>
                <a:gd name="T60" fmla="*/ 285 w 2099"/>
                <a:gd name="T61" fmla="*/ 174 h 1050"/>
                <a:gd name="T62" fmla="*/ 260 w 2099"/>
                <a:gd name="T63" fmla="*/ 141 h 1050"/>
                <a:gd name="T64" fmla="*/ 241 w 2099"/>
                <a:gd name="T65" fmla="*/ 121 h 1050"/>
                <a:gd name="T66" fmla="*/ 213 w 2099"/>
                <a:gd name="T67" fmla="*/ 95 h 1050"/>
                <a:gd name="T68" fmla="*/ 189 w 2099"/>
                <a:gd name="T69" fmla="*/ 75 h 1050"/>
                <a:gd name="T70" fmla="*/ 170 w 2099"/>
                <a:gd name="T71" fmla="*/ 60 h 1050"/>
                <a:gd name="T72" fmla="*/ 146 w 2099"/>
                <a:gd name="T73" fmla="*/ 45 h 1050"/>
                <a:gd name="T74" fmla="*/ 122 w 2099"/>
                <a:gd name="T75" fmla="*/ 33 h 1050"/>
                <a:gd name="T76" fmla="*/ 93 w 2099"/>
                <a:gd name="T77" fmla="*/ 22 h 1050"/>
                <a:gd name="T78" fmla="*/ 61 w 2099"/>
                <a:gd name="T79" fmla="*/ 15 h 1050"/>
                <a:gd name="T80" fmla="*/ 27 w 2099"/>
                <a:gd name="T81" fmla="*/ 8 h 105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099" h="1050">
                  <a:moveTo>
                    <a:pt x="0" y="8"/>
                  </a:moveTo>
                  <a:lnTo>
                    <a:pt x="115" y="0"/>
                  </a:lnTo>
                  <a:lnTo>
                    <a:pt x="173" y="0"/>
                  </a:lnTo>
                  <a:lnTo>
                    <a:pt x="242" y="0"/>
                  </a:lnTo>
                  <a:lnTo>
                    <a:pt x="307" y="4"/>
                  </a:lnTo>
                  <a:lnTo>
                    <a:pt x="372" y="8"/>
                  </a:lnTo>
                  <a:lnTo>
                    <a:pt x="435" y="15"/>
                  </a:lnTo>
                  <a:lnTo>
                    <a:pt x="493" y="27"/>
                  </a:lnTo>
                  <a:lnTo>
                    <a:pt x="557" y="38"/>
                  </a:lnTo>
                  <a:lnTo>
                    <a:pt x="633" y="57"/>
                  </a:lnTo>
                  <a:lnTo>
                    <a:pt x="702" y="80"/>
                  </a:lnTo>
                  <a:lnTo>
                    <a:pt x="767" y="99"/>
                  </a:lnTo>
                  <a:lnTo>
                    <a:pt x="840" y="126"/>
                  </a:lnTo>
                  <a:lnTo>
                    <a:pt x="909" y="157"/>
                  </a:lnTo>
                  <a:lnTo>
                    <a:pt x="978" y="188"/>
                  </a:lnTo>
                  <a:lnTo>
                    <a:pt x="1035" y="217"/>
                  </a:lnTo>
                  <a:lnTo>
                    <a:pt x="1100" y="247"/>
                  </a:lnTo>
                  <a:lnTo>
                    <a:pt x="1155" y="277"/>
                  </a:lnTo>
                  <a:lnTo>
                    <a:pt x="1216" y="311"/>
                  </a:lnTo>
                  <a:lnTo>
                    <a:pt x="1277" y="346"/>
                  </a:lnTo>
                  <a:lnTo>
                    <a:pt x="1339" y="388"/>
                  </a:lnTo>
                  <a:lnTo>
                    <a:pt x="1392" y="422"/>
                  </a:lnTo>
                  <a:lnTo>
                    <a:pt x="1450" y="468"/>
                  </a:lnTo>
                  <a:lnTo>
                    <a:pt x="1503" y="510"/>
                  </a:lnTo>
                  <a:lnTo>
                    <a:pt x="1553" y="552"/>
                  </a:lnTo>
                  <a:lnTo>
                    <a:pt x="1594" y="598"/>
                  </a:lnTo>
                  <a:lnTo>
                    <a:pt x="1628" y="638"/>
                  </a:lnTo>
                  <a:lnTo>
                    <a:pt x="1655" y="680"/>
                  </a:lnTo>
                  <a:lnTo>
                    <a:pt x="2099" y="624"/>
                  </a:lnTo>
                  <a:lnTo>
                    <a:pt x="2036" y="653"/>
                  </a:lnTo>
                  <a:lnTo>
                    <a:pt x="1964" y="684"/>
                  </a:lnTo>
                  <a:lnTo>
                    <a:pt x="1906" y="711"/>
                  </a:lnTo>
                  <a:lnTo>
                    <a:pt x="1863" y="731"/>
                  </a:lnTo>
                  <a:lnTo>
                    <a:pt x="1816" y="757"/>
                  </a:lnTo>
                  <a:lnTo>
                    <a:pt x="1777" y="780"/>
                  </a:lnTo>
                  <a:lnTo>
                    <a:pt x="1740" y="804"/>
                  </a:lnTo>
                  <a:lnTo>
                    <a:pt x="1703" y="833"/>
                  </a:lnTo>
                  <a:lnTo>
                    <a:pt x="1668" y="863"/>
                  </a:lnTo>
                  <a:lnTo>
                    <a:pt x="1624" y="900"/>
                  </a:lnTo>
                  <a:lnTo>
                    <a:pt x="1582" y="939"/>
                  </a:lnTo>
                  <a:lnTo>
                    <a:pt x="1545" y="972"/>
                  </a:lnTo>
                  <a:lnTo>
                    <a:pt x="1503" y="1016"/>
                  </a:lnTo>
                  <a:lnTo>
                    <a:pt x="1469" y="1050"/>
                  </a:lnTo>
                  <a:lnTo>
                    <a:pt x="1434" y="1035"/>
                  </a:lnTo>
                  <a:lnTo>
                    <a:pt x="1400" y="1016"/>
                  </a:lnTo>
                  <a:lnTo>
                    <a:pt x="1363" y="999"/>
                  </a:lnTo>
                  <a:lnTo>
                    <a:pt x="1319" y="981"/>
                  </a:lnTo>
                  <a:lnTo>
                    <a:pt x="1275" y="963"/>
                  </a:lnTo>
                  <a:lnTo>
                    <a:pt x="1234" y="949"/>
                  </a:lnTo>
                  <a:lnTo>
                    <a:pt x="1194" y="938"/>
                  </a:lnTo>
                  <a:lnTo>
                    <a:pt x="1150" y="924"/>
                  </a:lnTo>
                  <a:lnTo>
                    <a:pt x="1103" y="912"/>
                  </a:lnTo>
                  <a:lnTo>
                    <a:pt x="1054" y="900"/>
                  </a:lnTo>
                  <a:lnTo>
                    <a:pt x="1009" y="888"/>
                  </a:lnTo>
                  <a:lnTo>
                    <a:pt x="966" y="877"/>
                  </a:lnTo>
                  <a:lnTo>
                    <a:pt x="919" y="869"/>
                  </a:lnTo>
                  <a:lnTo>
                    <a:pt x="874" y="859"/>
                  </a:lnTo>
                  <a:lnTo>
                    <a:pt x="832" y="850"/>
                  </a:lnTo>
                  <a:lnTo>
                    <a:pt x="782" y="840"/>
                  </a:lnTo>
                  <a:lnTo>
                    <a:pt x="715" y="832"/>
                  </a:lnTo>
                  <a:lnTo>
                    <a:pt x="1174" y="753"/>
                  </a:lnTo>
                  <a:lnTo>
                    <a:pt x="1143" y="692"/>
                  </a:lnTo>
                  <a:lnTo>
                    <a:pt x="1108" y="646"/>
                  </a:lnTo>
                  <a:lnTo>
                    <a:pt x="1043" y="560"/>
                  </a:lnTo>
                  <a:lnTo>
                    <a:pt x="1004" y="522"/>
                  </a:lnTo>
                  <a:lnTo>
                    <a:pt x="966" y="484"/>
                  </a:lnTo>
                  <a:lnTo>
                    <a:pt x="897" y="418"/>
                  </a:lnTo>
                  <a:lnTo>
                    <a:pt x="855" y="380"/>
                  </a:lnTo>
                  <a:lnTo>
                    <a:pt x="805" y="334"/>
                  </a:lnTo>
                  <a:lnTo>
                    <a:pt x="759" y="300"/>
                  </a:lnTo>
                  <a:lnTo>
                    <a:pt x="721" y="269"/>
                  </a:lnTo>
                  <a:lnTo>
                    <a:pt x="683" y="240"/>
                  </a:lnTo>
                  <a:lnTo>
                    <a:pt x="637" y="209"/>
                  </a:lnTo>
                  <a:lnTo>
                    <a:pt x="587" y="180"/>
                  </a:lnTo>
                  <a:lnTo>
                    <a:pt x="538" y="157"/>
                  </a:lnTo>
                  <a:lnTo>
                    <a:pt x="489" y="130"/>
                  </a:lnTo>
                  <a:lnTo>
                    <a:pt x="428" y="107"/>
                  </a:lnTo>
                  <a:lnTo>
                    <a:pt x="372" y="88"/>
                  </a:lnTo>
                  <a:lnTo>
                    <a:pt x="307" y="73"/>
                  </a:lnTo>
                  <a:lnTo>
                    <a:pt x="245" y="57"/>
                  </a:lnTo>
                  <a:lnTo>
                    <a:pt x="180" y="42"/>
                  </a:lnTo>
                  <a:lnTo>
                    <a:pt x="111" y="31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</p:grpSp>
      <p:grpSp>
        <p:nvGrpSpPr>
          <p:cNvPr id="5127" name="Group 13"/>
          <p:cNvGrpSpPr>
            <a:grpSpLocks/>
          </p:cNvGrpSpPr>
          <p:nvPr/>
        </p:nvGrpSpPr>
        <p:grpSpPr bwMode="auto">
          <a:xfrm>
            <a:off x="5410200" y="2390030"/>
            <a:ext cx="1668463" cy="927100"/>
            <a:chOff x="2692" y="2399"/>
            <a:chExt cx="1051" cy="584"/>
          </a:xfrm>
          <a:solidFill>
            <a:schemeClr val="tx2"/>
          </a:solidFill>
        </p:grpSpPr>
        <p:sp>
          <p:nvSpPr>
            <p:cNvPr id="5149" name="Freeform 14"/>
            <p:cNvSpPr>
              <a:spLocks/>
            </p:cNvSpPr>
            <p:nvPr/>
          </p:nvSpPr>
          <p:spPr bwMode="auto">
            <a:xfrm>
              <a:off x="2693" y="2399"/>
              <a:ext cx="1050" cy="529"/>
            </a:xfrm>
            <a:custGeom>
              <a:avLst/>
              <a:gdLst>
                <a:gd name="T0" fmla="*/ 495 w 2099"/>
                <a:gd name="T1" fmla="*/ 0 h 1060"/>
                <a:gd name="T2" fmla="*/ 464 w 2099"/>
                <a:gd name="T3" fmla="*/ 0 h 1060"/>
                <a:gd name="T4" fmla="*/ 431 w 2099"/>
                <a:gd name="T5" fmla="*/ 1 h 1060"/>
                <a:gd name="T6" fmla="*/ 401 w 2099"/>
                <a:gd name="T7" fmla="*/ 6 h 1060"/>
                <a:gd name="T8" fmla="*/ 366 w 2099"/>
                <a:gd name="T9" fmla="*/ 14 h 1060"/>
                <a:gd name="T10" fmla="*/ 333 w 2099"/>
                <a:gd name="T11" fmla="*/ 25 h 1060"/>
                <a:gd name="T12" fmla="*/ 297 w 2099"/>
                <a:gd name="T13" fmla="*/ 39 h 1060"/>
                <a:gd name="T14" fmla="*/ 266 w 2099"/>
                <a:gd name="T15" fmla="*/ 55 h 1060"/>
                <a:gd name="T16" fmla="*/ 236 w 2099"/>
                <a:gd name="T17" fmla="*/ 70 h 1060"/>
                <a:gd name="T18" fmla="*/ 205 w 2099"/>
                <a:gd name="T19" fmla="*/ 87 h 1060"/>
                <a:gd name="T20" fmla="*/ 176 w 2099"/>
                <a:gd name="T21" fmla="*/ 107 h 1060"/>
                <a:gd name="T22" fmla="*/ 149 w 2099"/>
                <a:gd name="T23" fmla="*/ 129 h 1060"/>
                <a:gd name="T24" fmla="*/ 126 w 2099"/>
                <a:gd name="T25" fmla="*/ 151 h 1060"/>
                <a:gd name="T26" fmla="*/ 111 w 2099"/>
                <a:gd name="T27" fmla="*/ 172 h 1060"/>
                <a:gd name="T28" fmla="*/ 17 w 2099"/>
                <a:gd name="T29" fmla="*/ 165 h 1060"/>
                <a:gd name="T30" fmla="*/ 47 w 2099"/>
                <a:gd name="T31" fmla="*/ 178 h 1060"/>
                <a:gd name="T32" fmla="*/ 70 w 2099"/>
                <a:gd name="T33" fmla="*/ 192 h 1060"/>
                <a:gd name="T34" fmla="*/ 88 w 2099"/>
                <a:gd name="T35" fmla="*/ 204 h 1060"/>
                <a:gd name="T36" fmla="*/ 107 w 2099"/>
                <a:gd name="T37" fmla="*/ 218 h 1060"/>
                <a:gd name="T38" fmla="*/ 130 w 2099"/>
                <a:gd name="T39" fmla="*/ 237 h 1060"/>
                <a:gd name="T40" fmla="*/ 149 w 2099"/>
                <a:gd name="T41" fmla="*/ 256 h 1060"/>
                <a:gd name="T42" fmla="*/ 166 w 2099"/>
                <a:gd name="T43" fmla="*/ 262 h 1060"/>
                <a:gd name="T44" fmla="*/ 184 w 2099"/>
                <a:gd name="T45" fmla="*/ 253 h 1060"/>
                <a:gd name="T46" fmla="*/ 206 w 2099"/>
                <a:gd name="T47" fmla="*/ 243 h 1060"/>
                <a:gd name="T48" fmla="*/ 226 w 2099"/>
                <a:gd name="T49" fmla="*/ 237 h 1060"/>
                <a:gd name="T50" fmla="*/ 249 w 2099"/>
                <a:gd name="T51" fmla="*/ 231 h 1060"/>
                <a:gd name="T52" fmla="*/ 272 w 2099"/>
                <a:gd name="T53" fmla="*/ 224 h 1060"/>
                <a:gd name="T54" fmla="*/ 295 w 2099"/>
                <a:gd name="T55" fmla="*/ 220 h 1060"/>
                <a:gd name="T56" fmla="*/ 316 w 2099"/>
                <a:gd name="T57" fmla="*/ 215 h 1060"/>
                <a:gd name="T58" fmla="*/ 346 w 2099"/>
                <a:gd name="T59" fmla="*/ 210 h 1060"/>
                <a:gd name="T60" fmla="*/ 239 w 2099"/>
                <a:gd name="T61" fmla="*/ 175 h 1060"/>
                <a:gd name="T62" fmla="*/ 264 w 2099"/>
                <a:gd name="T63" fmla="*/ 141 h 1060"/>
                <a:gd name="T64" fmla="*/ 283 w 2099"/>
                <a:gd name="T65" fmla="*/ 122 h 1060"/>
                <a:gd name="T66" fmla="*/ 311 w 2099"/>
                <a:gd name="T67" fmla="*/ 96 h 1060"/>
                <a:gd name="T68" fmla="*/ 335 w 2099"/>
                <a:gd name="T69" fmla="*/ 79 h 1060"/>
                <a:gd name="T70" fmla="*/ 353 w 2099"/>
                <a:gd name="T71" fmla="*/ 65 h 1060"/>
                <a:gd name="T72" fmla="*/ 379 w 2099"/>
                <a:gd name="T73" fmla="*/ 50 h 1060"/>
                <a:gd name="T74" fmla="*/ 399 w 2099"/>
                <a:gd name="T75" fmla="*/ 40 h 1060"/>
                <a:gd name="T76" fmla="*/ 430 w 2099"/>
                <a:gd name="T77" fmla="*/ 31 h 1060"/>
                <a:gd name="T78" fmla="*/ 462 w 2099"/>
                <a:gd name="T79" fmla="*/ 24 h 1060"/>
                <a:gd name="T80" fmla="*/ 525 w 2099"/>
                <a:gd name="T81" fmla="*/ 20 h 106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099" h="1060">
                  <a:moveTo>
                    <a:pt x="2098" y="7"/>
                  </a:moveTo>
                  <a:lnTo>
                    <a:pt x="1980" y="0"/>
                  </a:lnTo>
                  <a:lnTo>
                    <a:pt x="1923" y="0"/>
                  </a:lnTo>
                  <a:lnTo>
                    <a:pt x="1855" y="0"/>
                  </a:lnTo>
                  <a:lnTo>
                    <a:pt x="1789" y="3"/>
                  </a:lnTo>
                  <a:lnTo>
                    <a:pt x="1724" y="7"/>
                  </a:lnTo>
                  <a:lnTo>
                    <a:pt x="1661" y="14"/>
                  </a:lnTo>
                  <a:lnTo>
                    <a:pt x="1603" y="26"/>
                  </a:lnTo>
                  <a:lnTo>
                    <a:pt x="1539" y="39"/>
                  </a:lnTo>
                  <a:lnTo>
                    <a:pt x="1463" y="57"/>
                  </a:lnTo>
                  <a:lnTo>
                    <a:pt x="1394" y="81"/>
                  </a:lnTo>
                  <a:lnTo>
                    <a:pt x="1329" y="100"/>
                  </a:lnTo>
                  <a:lnTo>
                    <a:pt x="1256" y="128"/>
                  </a:lnTo>
                  <a:lnTo>
                    <a:pt x="1187" y="159"/>
                  </a:lnTo>
                  <a:lnTo>
                    <a:pt x="1118" y="189"/>
                  </a:lnTo>
                  <a:lnTo>
                    <a:pt x="1061" y="220"/>
                  </a:lnTo>
                  <a:lnTo>
                    <a:pt x="996" y="251"/>
                  </a:lnTo>
                  <a:lnTo>
                    <a:pt x="941" y="280"/>
                  </a:lnTo>
                  <a:lnTo>
                    <a:pt x="880" y="314"/>
                  </a:lnTo>
                  <a:lnTo>
                    <a:pt x="819" y="350"/>
                  </a:lnTo>
                  <a:lnTo>
                    <a:pt x="757" y="393"/>
                  </a:lnTo>
                  <a:lnTo>
                    <a:pt x="704" y="428"/>
                  </a:lnTo>
                  <a:lnTo>
                    <a:pt x="646" y="475"/>
                  </a:lnTo>
                  <a:lnTo>
                    <a:pt x="593" y="517"/>
                  </a:lnTo>
                  <a:lnTo>
                    <a:pt x="543" y="559"/>
                  </a:lnTo>
                  <a:lnTo>
                    <a:pt x="502" y="607"/>
                  </a:lnTo>
                  <a:lnTo>
                    <a:pt x="468" y="646"/>
                  </a:lnTo>
                  <a:lnTo>
                    <a:pt x="441" y="690"/>
                  </a:lnTo>
                  <a:lnTo>
                    <a:pt x="0" y="631"/>
                  </a:lnTo>
                  <a:lnTo>
                    <a:pt x="67" y="663"/>
                  </a:lnTo>
                  <a:lnTo>
                    <a:pt x="121" y="690"/>
                  </a:lnTo>
                  <a:lnTo>
                    <a:pt x="186" y="716"/>
                  </a:lnTo>
                  <a:lnTo>
                    <a:pt x="233" y="744"/>
                  </a:lnTo>
                  <a:lnTo>
                    <a:pt x="277" y="770"/>
                  </a:lnTo>
                  <a:lnTo>
                    <a:pt x="315" y="790"/>
                  </a:lnTo>
                  <a:lnTo>
                    <a:pt x="352" y="818"/>
                  </a:lnTo>
                  <a:lnTo>
                    <a:pt x="389" y="844"/>
                  </a:lnTo>
                  <a:lnTo>
                    <a:pt x="428" y="875"/>
                  </a:lnTo>
                  <a:lnTo>
                    <a:pt x="472" y="912"/>
                  </a:lnTo>
                  <a:lnTo>
                    <a:pt x="518" y="949"/>
                  </a:lnTo>
                  <a:lnTo>
                    <a:pt x="555" y="986"/>
                  </a:lnTo>
                  <a:lnTo>
                    <a:pt x="595" y="1026"/>
                  </a:lnTo>
                  <a:lnTo>
                    <a:pt x="627" y="1060"/>
                  </a:lnTo>
                  <a:lnTo>
                    <a:pt x="662" y="1049"/>
                  </a:lnTo>
                  <a:lnTo>
                    <a:pt x="696" y="1029"/>
                  </a:lnTo>
                  <a:lnTo>
                    <a:pt x="733" y="1014"/>
                  </a:lnTo>
                  <a:lnTo>
                    <a:pt x="777" y="995"/>
                  </a:lnTo>
                  <a:lnTo>
                    <a:pt x="821" y="975"/>
                  </a:lnTo>
                  <a:lnTo>
                    <a:pt x="862" y="963"/>
                  </a:lnTo>
                  <a:lnTo>
                    <a:pt x="902" y="951"/>
                  </a:lnTo>
                  <a:lnTo>
                    <a:pt x="946" y="936"/>
                  </a:lnTo>
                  <a:lnTo>
                    <a:pt x="993" y="926"/>
                  </a:lnTo>
                  <a:lnTo>
                    <a:pt x="1042" y="912"/>
                  </a:lnTo>
                  <a:lnTo>
                    <a:pt x="1087" y="900"/>
                  </a:lnTo>
                  <a:lnTo>
                    <a:pt x="1130" y="889"/>
                  </a:lnTo>
                  <a:lnTo>
                    <a:pt x="1177" y="881"/>
                  </a:lnTo>
                  <a:lnTo>
                    <a:pt x="1222" y="871"/>
                  </a:lnTo>
                  <a:lnTo>
                    <a:pt x="1264" y="862"/>
                  </a:lnTo>
                  <a:lnTo>
                    <a:pt x="1314" y="850"/>
                  </a:lnTo>
                  <a:lnTo>
                    <a:pt x="1381" y="843"/>
                  </a:lnTo>
                  <a:lnTo>
                    <a:pt x="922" y="762"/>
                  </a:lnTo>
                  <a:lnTo>
                    <a:pt x="953" y="701"/>
                  </a:lnTo>
                  <a:lnTo>
                    <a:pt x="988" y="655"/>
                  </a:lnTo>
                  <a:lnTo>
                    <a:pt x="1053" y="568"/>
                  </a:lnTo>
                  <a:lnTo>
                    <a:pt x="1092" y="529"/>
                  </a:lnTo>
                  <a:lnTo>
                    <a:pt x="1130" y="489"/>
                  </a:lnTo>
                  <a:lnTo>
                    <a:pt x="1199" y="424"/>
                  </a:lnTo>
                  <a:lnTo>
                    <a:pt x="1241" y="386"/>
                  </a:lnTo>
                  <a:lnTo>
                    <a:pt x="1291" y="346"/>
                  </a:lnTo>
                  <a:lnTo>
                    <a:pt x="1337" y="316"/>
                  </a:lnTo>
                  <a:lnTo>
                    <a:pt x="1375" y="293"/>
                  </a:lnTo>
                  <a:lnTo>
                    <a:pt x="1409" y="263"/>
                  </a:lnTo>
                  <a:lnTo>
                    <a:pt x="1459" y="237"/>
                  </a:lnTo>
                  <a:lnTo>
                    <a:pt x="1513" y="203"/>
                  </a:lnTo>
                  <a:lnTo>
                    <a:pt x="1555" y="180"/>
                  </a:lnTo>
                  <a:lnTo>
                    <a:pt x="1596" y="161"/>
                  </a:lnTo>
                  <a:lnTo>
                    <a:pt x="1668" y="142"/>
                  </a:lnTo>
                  <a:lnTo>
                    <a:pt x="1718" y="127"/>
                  </a:lnTo>
                  <a:lnTo>
                    <a:pt x="1789" y="111"/>
                  </a:lnTo>
                  <a:lnTo>
                    <a:pt x="1847" y="96"/>
                  </a:lnTo>
                  <a:lnTo>
                    <a:pt x="1916" y="88"/>
                  </a:lnTo>
                  <a:lnTo>
                    <a:pt x="2099" y="81"/>
                  </a:lnTo>
                  <a:lnTo>
                    <a:pt x="2098" y="7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50" name="Freeform 15"/>
            <p:cNvSpPr>
              <a:spLocks/>
            </p:cNvSpPr>
            <p:nvPr/>
          </p:nvSpPr>
          <p:spPr bwMode="auto">
            <a:xfrm>
              <a:off x="3155" y="2783"/>
              <a:ext cx="227" cy="89"/>
            </a:xfrm>
            <a:custGeom>
              <a:avLst/>
              <a:gdLst>
                <a:gd name="T0" fmla="*/ 114 w 454"/>
                <a:gd name="T1" fmla="*/ 19 h 176"/>
                <a:gd name="T2" fmla="*/ 114 w 454"/>
                <a:gd name="T3" fmla="*/ 45 h 176"/>
                <a:gd name="T4" fmla="*/ 0 w 454"/>
                <a:gd name="T5" fmla="*/ 25 h 176"/>
                <a:gd name="T6" fmla="*/ 2 w 454"/>
                <a:gd name="T7" fmla="*/ 12 h 176"/>
                <a:gd name="T8" fmla="*/ 10 w 454"/>
                <a:gd name="T9" fmla="*/ 0 h 176"/>
                <a:gd name="T10" fmla="*/ 114 w 454"/>
                <a:gd name="T11" fmla="*/ 19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4" h="176">
                  <a:moveTo>
                    <a:pt x="454" y="73"/>
                  </a:moveTo>
                  <a:lnTo>
                    <a:pt x="454" y="176"/>
                  </a:lnTo>
                  <a:lnTo>
                    <a:pt x="0" y="96"/>
                  </a:lnTo>
                  <a:lnTo>
                    <a:pt x="7" y="48"/>
                  </a:lnTo>
                  <a:lnTo>
                    <a:pt x="38" y="0"/>
                  </a:lnTo>
                  <a:lnTo>
                    <a:pt x="454" y="73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51" name="Freeform 16"/>
            <p:cNvSpPr>
              <a:spLocks/>
            </p:cNvSpPr>
            <p:nvPr/>
          </p:nvSpPr>
          <p:spPr bwMode="auto">
            <a:xfrm>
              <a:off x="2693" y="2715"/>
              <a:ext cx="219" cy="86"/>
            </a:xfrm>
            <a:custGeom>
              <a:avLst/>
              <a:gdLst>
                <a:gd name="T0" fmla="*/ 0 w 437"/>
                <a:gd name="T1" fmla="*/ 0 h 171"/>
                <a:gd name="T2" fmla="*/ 1 w 437"/>
                <a:gd name="T3" fmla="*/ 25 h 171"/>
                <a:gd name="T4" fmla="*/ 110 w 437"/>
                <a:gd name="T5" fmla="*/ 43 h 171"/>
                <a:gd name="T6" fmla="*/ 110 w 437"/>
                <a:gd name="T7" fmla="*/ 13 h 171"/>
                <a:gd name="T8" fmla="*/ 0 w 437"/>
                <a:gd name="T9" fmla="*/ 0 h 1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7" h="171">
                  <a:moveTo>
                    <a:pt x="0" y="0"/>
                  </a:moveTo>
                  <a:lnTo>
                    <a:pt x="1" y="97"/>
                  </a:lnTo>
                  <a:lnTo>
                    <a:pt x="437" y="171"/>
                  </a:lnTo>
                  <a:lnTo>
                    <a:pt x="437" y="5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52" name="Freeform 17"/>
            <p:cNvSpPr>
              <a:spLocks/>
            </p:cNvSpPr>
            <p:nvPr/>
          </p:nvSpPr>
          <p:spPr bwMode="auto">
            <a:xfrm>
              <a:off x="2692" y="2438"/>
              <a:ext cx="1050" cy="545"/>
            </a:xfrm>
            <a:custGeom>
              <a:avLst/>
              <a:gdLst>
                <a:gd name="T0" fmla="*/ 496 w 2100"/>
                <a:gd name="T1" fmla="*/ 0 h 1091"/>
                <a:gd name="T2" fmla="*/ 465 w 2100"/>
                <a:gd name="T3" fmla="*/ 0 h 1091"/>
                <a:gd name="T4" fmla="*/ 432 w 2100"/>
                <a:gd name="T5" fmla="*/ 2 h 1091"/>
                <a:gd name="T6" fmla="*/ 402 w 2100"/>
                <a:gd name="T7" fmla="*/ 6 h 1091"/>
                <a:gd name="T8" fmla="*/ 367 w 2100"/>
                <a:gd name="T9" fmla="*/ 14 h 1091"/>
                <a:gd name="T10" fmla="*/ 333 w 2100"/>
                <a:gd name="T11" fmla="*/ 26 h 1091"/>
                <a:gd name="T12" fmla="*/ 298 w 2100"/>
                <a:gd name="T13" fmla="*/ 40 h 1091"/>
                <a:gd name="T14" fmla="*/ 266 w 2100"/>
                <a:gd name="T15" fmla="*/ 56 h 1091"/>
                <a:gd name="T16" fmla="*/ 236 w 2100"/>
                <a:gd name="T17" fmla="*/ 72 h 1091"/>
                <a:gd name="T18" fmla="*/ 206 w 2100"/>
                <a:gd name="T19" fmla="*/ 90 h 1091"/>
                <a:gd name="T20" fmla="*/ 177 w 2100"/>
                <a:gd name="T21" fmla="*/ 110 h 1091"/>
                <a:gd name="T22" fmla="*/ 149 w 2100"/>
                <a:gd name="T23" fmla="*/ 133 h 1091"/>
                <a:gd name="T24" fmla="*/ 127 w 2100"/>
                <a:gd name="T25" fmla="*/ 156 h 1091"/>
                <a:gd name="T26" fmla="*/ 111 w 2100"/>
                <a:gd name="T27" fmla="*/ 177 h 1091"/>
                <a:gd name="T28" fmla="*/ 18 w 2100"/>
                <a:gd name="T29" fmla="*/ 170 h 1091"/>
                <a:gd name="T30" fmla="*/ 48 w 2100"/>
                <a:gd name="T31" fmla="*/ 184 h 1091"/>
                <a:gd name="T32" fmla="*/ 70 w 2100"/>
                <a:gd name="T33" fmla="*/ 198 h 1091"/>
                <a:gd name="T34" fmla="*/ 89 w 2100"/>
                <a:gd name="T35" fmla="*/ 210 h 1091"/>
                <a:gd name="T36" fmla="*/ 108 w 2100"/>
                <a:gd name="T37" fmla="*/ 225 h 1091"/>
                <a:gd name="T38" fmla="*/ 131 w 2100"/>
                <a:gd name="T39" fmla="*/ 244 h 1091"/>
                <a:gd name="T40" fmla="*/ 150 w 2100"/>
                <a:gd name="T41" fmla="*/ 264 h 1091"/>
                <a:gd name="T42" fmla="*/ 167 w 2100"/>
                <a:gd name="T43" fmla="*/ 269 h 1091"/>
                <a:gd name="T44" fmla="*/ 184 w 2100"/>
                <a:gd name="T45" fmla="*/ 260 h 1091"/>
                <a:gd name="T46" fmla="*/ 207 w 2100"/>
                <a:gd name="T47" fmla="*/ 250 h 1091"/>
                <a:gd name="T48" fmla="*/ 227 w 2100"/>
                <a:gd name="T49" fmla="*/ 244 h 1091"/>
                <a:gd name="T50" fmla="*/ 250 w 2100"/>
                <a:gd name="T51" fmla="*/ 238 h 1091"/>
                <a:gd name="T52" fmla="*/ 273 w 2100"/>
                <a:gd name="T53" fmla="*/ 231 h 1091"/>
                <a:gd name="T54" fmla="*/ 295 w 2100"/>
                <a:gd name="T55" fmla="*/ 226 h 1091"/>
                <a:gd name="T56" fmla="*/ 317 w 2100"/>
                <a:gd name="T57" fmla="*/ 221 h 1091"/>
                <a:gd name="T58" fmla="*/ 346 w 2100"/>
                <a:gd name="T59" fmla="*/ 217 h 1091"/>
                <a:gd name="T60" fmla="*/ 239 w 2100"/>
                <a:gd name="T61" fmla="*/ 180 h 1091"/>
                <a:gd name="T62" fmla="*/ 265 w 2100"/>
                <a:gd name="T63" fmla="*/ 146 h 1091"/>
                <a:gd name="T64" fmla="*/ 284 w 2100"/>
                <a:gd name="T65" fmla="*/ 126 h 1091"/>
                <a:gd name="T66" fmla="*/ 311 w 2100"/>
                <a:gd name="T67" fmla="*/ 99 h 1091"/>
                <a:gd name="T68" fmla="*/ 335 w 2100"/>
                <a:gd name="T69" fmla="*/ 78 h 1091"/>
                <a:gd name="T70" fmla="*/ 354 w 2100"/>
                <a:gd name="T71" fmla="*/ 62 h 1091"/>
                <a:gd name="T72" fmla="*/ 378 w 2100"/>
                <a:gd name="T73" fmla="*/ 46 h 1091"/>
                <a:gd name="T74" fmla="*/ 403 w 2100"/>
                <a:gd name="T75" fmla="*/ 33 h 1091"/>
                <a:gd name="T76" fmla="*/ 432 w 2100"/>
                <a:gd name="T77" fmla="*/ 23 h 1091"/>
                <a:gd name="T78" fmla="*/ 464 w 2100"/>
                <a:gd name="T79" fmla="*/ 14 h 1091"/>
                <a:gd name="T80" fmla="*/ 498 w 2100"/>
                <a:gd name="T81" fmla="*/ 7 h 109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00" h="1091">
                  <a:moveTo>
                    <a:pt x="2100" y="8"/>
                  </a:moveTo>
                  <a:lnTo>
                    <a:pt x="1983" y="0"/>
                  </a:lnTo>
                  <a:lnTo>
                    <a:pt x="1927" y="0"/>
                  </a:lnTo>
                  <a:lnTo>
                    <a:pt x="1858" y="0"/>
                  </a:lnTo>
                  <a:lnTo>
                    <a:pt x="1793" y="4"/>
                  </a:lnTo>
                  <a:lnTo>
                    <a:pt x="1728" y="8"/>
                  </a:lnTo>
                  <a:lnTo>
                    <a:pt x="1664" y="16"/>
                  </a:lnTo>
                  <a:lnTo>
                    <a:pt x="1606" y="27"/>
                  </a:lnTo>
                  <a:lnTo>
                    <a:pt x="1543" y="40"/>
                  </a:lnTo>
                  <a:lnTo>
                    <a:pt x="1466" y="59"/>
                  </a:lnTo>
                  <a:lnTo>
                    <a:pt x="1397" y="83"/>
                  </a:lnTo>
                  <a:lnTo>
                    <a:pt x="1332" y="104"/>
                  </a:lnTo>
                  <a:lnTo>
                    <a:pt x="1260" y="132"/>
                  </a:lnTo>
                  <a:lnTo>
                    <a:pt x="1191" y="162"/>
                  </a:lnTo>
                  <a:lnTo>
                    <a:pt x="1122" y="194"/>
                  </a:lnTo>
                  <a:lnTo>
                    <a:pt x="1064" y="226"/>
                  </a:lnTo>
                  <a:lnTo>
                    <a:pt x="999" y="258"/>
                  </a:lnTo>
                  <a:lnTo>
                    <a:pt x="944" y="289"/>
                  </a:lnTo>
                  <a:lnTo>
                    <a:pt x="883" y="324"/>
                  </a:lnTo>
                  <a:lnTo>
                    <a:pt x="822" y="360"/>
                  </a:lnTo>
                  <a:lnTo>
                    <a:pt x="761" y="405"/>
                  </a:lnTo>
                  <a:lnTo>
                    <a:pt x="707" y="441"/>
                  </a:lnTo>
                  <a:lnTo>
                    <a:pt x="650" y="489"/>
                  </a:lnTo>
                  <a:lnTo>
                    <a:pt x="596" y="532"/>
                  </a:lnTo>
                  <a:lnTo>
                    <a:pt x="546" y="577"/>
                  </a:lnTo>
                  <a:lnTo>
                    <a:pt x="506" y="626"/>
                  </a:lnTo>
                  <a:lnTo>
                    <a:pt x="471" y="665"/>
                  </a:lnTo>
                  <a:lnTo>
                    <a:pt x="444" y="710"/>
                  </a:lnTo>
                  <a:lnTo>
                    <a:pt x="0" y="651"/>
                  </a:lnTo>
                  <a:lnTo>
                    <a:pt x="71" y="682"/>
                  </a:lnTo>
                  <a:lnTo>
                    <a:pt x="124" y="710"/>
                  </a:lnTo>
                  <a:lnTo>
                    <a:pt x="189" y="738"/>
                  </a:lnTo>
                  <a:lnTo>
                    <a:pt x="236" y="766"/>
                  </a:lnTo>
                  <a:lnTo>
                    <a:pt x="280" y="793"/>
                  </a:lnTo>
                  <a:lnTo>
                    <a:pt x="318" y="813"/>
                  </a:lnTo>
                  <a:lnTo>
                    <a:pt x="355" y="843"/>
                  </a:lnTo>
                  <a:lnTo>
                    <a:pt x="392" y="869"/>
                  </a:lnTo>
                  <a:lnTo>
                    <a:pt x="432" y="900"/>
                  </a:lnTo>
                  <a:lnTo>
                    <a:pt x="475" y="938"/>
                  </a:lnTo>
                  <a:lnTo>
                    <a:pt x="521" y="977"/>
                  </a:lnTo>
                  <a:lnTo>
                    <a:pt x="558" y="1014"/>
                  </a:lnTo>
                  <a:lnTo>
                    <a:pt x="599" y="1056"/>
                  </a:lnTo>
                  <a:lnTo>
                    <a:pt x="631" y="1091"/>
                  </a:lnTo>
                  <a:lnTo>
                    <a:pt x="665" y="1079"/>
                  </a:lnTo>
                  <a:lnTo>
                    <a:pt x="700" y="1058"/>
                  </a:lnTo>
                  <a:lnTo>
                    <a:pt x="736" y="1042"/>
                  </a:lnTo>
                  <a:lnTo>
                    <a:pt x="780" y="1022"/>
                  </a:lnTo>
                  <a:lnTo>
                    <a:pt x="825" y="1003"/>
                  </a:lnTo>
                  <a:lnTo>
                    <a:pt x="865" y="989"/>
                  </a:lnTo>
                  <a:lnTo>
                    <a:pt x="905" y="979"/>
                  </a:lnTo>
                  <a:lnTo>
                    <a:pt x="950" y="964"/>
                  </a:lnTo>
                  <a:lnTo>
                    <a:pt x="997" y="952"/>
                  </a:lnTo>
                  <a:lnTo>
                    <a:pt x="1045" y="938"/>
                  </a:lnTo>
                  <a:lnTo>
                    <a:pt x="1090" y="927"/>
                  </a:lnTo>
                  <a:lnTo>
                    <a:pt x="1133" y="915"/>
                  </a:lnTo>
                  <a:lnTo>
                    <a:pt x="1180" y="906"/>
                  </a:lnTo>
                  <a:lnTo>
                    <a:pt x="1225" y="896"/>
                  </a:lnTo>
                  <a:lnTo>
                    <a:pt x="1267" y="887"/>
                  </a:lnTo>
                  <a:lnTo>
                    <a:pt x="1317" y="876"/>
                  </a:lnTo>
                  <a:lnTo>
                    <a:pt x="1382" y="868"/>
                  </a:lnTo>
                  <a:lnTo>
                    <a:pt x="925" y="785"/>
                  </a:lnTo>
                  <a:lnTo>
                    <a:pt x="956" y="721"/>
                  </a:lnTo>
                  <a:lnTo>
                    <a:pt x="992" y="674"/>
                  </a:lnTo>
                  <a:lnTo>
                    <a:pt x="1057" y="586"/>
                  </a:lnTo>
                  <a:lnTo>
                    <a:pt x="1095" y="544"/>
                  </a:lnTo>
                  <a:lnTo>
                    <a:pt x="1133" y="504"/>
                  </a:lnTo>
                  <a:lnTo>
                    <a:pt x="1202" y="437"/>
                  </a:lnTo>
                  <a:lnTo>
                    <a:pt x="1244" y="397"/>
                  </a:lnTo>
                  <a:lnTo>
                    <a:pt x="1294" y="349"/>
                  </a:lnTo>
                  <a:lnTo>
                    <a:pt x="1340" y="313"/>
                  </a:lnTo>
                  <a:lnTo>
                    <a:pt x="1378" y="281"/>
                  </a:lnTo>
                  <a:lnTo>
                    <a:pt x="1416" y="250"/>
                  </a:lnTo>
                  <a:lnTo>
                    <a:pt x="1462" y="219"/>
                  </a:lnTo>
                  <a:lnTo>
                    <a:pt x="1512" y="187"/>
                  </a:lnTo>
                  <a:lnTo>
                    <a:pt x="1562" y="162"/>
                  </a:lnTo>
                  <a:lnTo>
                    <a:pt x="1610" y="134"/>
                  </a:lnTo>
                  <a:lnTo>
                    <a:pt x="1672" y="111"/>
                  </a:lnTo>
                  <a:lnTo>
                    <a:pt x="1728" y="92"/>
                  </a:lnTo>
                  <a:lnTo>
                    <a:pt x="1793" y="76"/>
                  </a:lnTo>
                  <a:lnTo>
                    <a:pt x="1854" y="59"/>
                  </a:lnTo>
                  <a:lnTo>
                    <a:pt x="1919" y="44"/>
                  </a:lnTo>
                  <a:lnTo>
                    <a:pt x="1989" y="30"/>
                  </a:lnTo>
                  <a:lnTo>
                    <a:pt x="2100" y="8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</p:grpSp>
      <p:grpSp>
        <p:nvGrpSpPr>
          <p:cNvPr id="5128" name="Group 18"/>
          <p:cNvGrpSpPr>
            <a:grpSpLocks/>
          </p:cNvGrpSpPr>
          <p:nvPr/>
        </p:nvGrpSpPr>
        <p:grpSpPr bwMode="auto">
          <a:xfrm>
            <a:off x="6172200" y="4536330"/>
            <a:ext cx="1665288" cy="936625"/>
            <a:chOff x="2693" y="3080"/>
            <a:chExt cx="1049" cy="590"/>
          </a:xfrm>
          <a:solidFill>
            <a:schemeClr val="tx2"/>
          </a:solidFill>
        </p:grpSpPr>
        <p:sp>
          <p:nvSpPr>
            <p:cNvPr id="5145" name="Freeform 19"/>
            <p:cNvSpPr>
              <a:spLocks/>
            </p:cNvSpPr>
            <p:nvPr/>
          </p:nvSpPr>
          <p:spPr bwMode="auto">
            <a:xfrm>
              <a:off x="3134" y="3281"/>
              <a:ext cx="607" cy="386"/>
            </a:xfrm>
            <a:custGeom>
              <a:avLst/>
              <a:gdLst>
                <a:gd name="T0" fmla="*/ 304 w 1214"/>
                <a:gd name="T1" fmla="*/ 193 h 773"/>
                <a:gd name="T2" fmla="*/ 304 w 1214"/>
                <a:gd name="T3" fmla="*/ 179 h 773"/>
                <a:gd name="T4" fmla="*/ 282 w 1214"/>
                <a:gd name="T5" fmla="*/ 175 h 773"/>
                <a:gd name="T6" fmla="*/ 262 w 1214"/>
                <a:gd name="T7" fmla="*/ 170 h 773"/>
                <a:gd name="T8" fmla="*/ 244 w 1214"/>
                <a:gd name="T9" fmla="*/ 165 h 773"/>
                <a:gd name="T10" fmla="*/ 225 w 1214"/>
                <a:gd name="T11" fmla="*/ 159 h 773"/>
                <a:gd name="T12" fmla="*/ 209 w 1214"/>
                <a:gd name="T13" fmla="*/ 153 h 773"/>
                <a:gd name="T14" fmla="*/ 196 w 1214"/>
                <a:gd name="T15" fmla="*/ 147 h 773"/>
                <a:gd name="T16" fmla="*/ 183 w 1214"/>
                <a:gd name="T17" fmla="*/ 142 h 773"/>
                <a:gd name="T18" fmla="*/ 169 w 1214"/>
                <a:gd name="T19" fmla="*/ 136 h 773"/>
                <a:gd name="T20" fmla="*/ 156 w 1214"/>
                <a:gd name="T21" fmla="*/ 128 h 773"/>
                <a:gd name="T22" fmla="*/ 142 w 1214"/>
                <a:gd name="T23" fmla="*/ 118 h 773"/>
                <a:gd name="T24" fmla="*/ 131 w 1214"/>
                <a:gd name="T25" fmla="*/ 110 h 773"/>
                <a:gd name="T26" fmla="*/ 119 w 1214"/>
                <a:gd name="T27" fmla="*/ 101 h 773"/>
                <a:gd name="T28" fmla="*/ 109 w 1214"/>
                <a:gd name="T29" fmla="*/ 92 h 773"/>
                <a:gd name="T30" fmla="*/ 95 w 1214"/>
                <a:gd name="T31" fmla="*/ 80 h 773"/>
                <a:gd name="T32" fmla="*/ 81 w 1214"/>
                <a:gd name="T33" fmla="*/ 67 h 773"/>
                <a:gd name="T34" fmla="*/ 73 w 1214"/>
                <a:gd name="T35" fmla="*/ 57 h 773"/>
                <a:gd name="T36" fmla="*/ 64 w 1214"/>
                <a:gd name="T37" fmla="*/ 47 h 773"/>
                <a:gd name="T38" fmla="*/ 55 w 1214"/>
                <a:gd name="T39" fmla="*/ 37 h 773"/>
                <a:gd name="T40" fmla="*/ 48 w 1214"/>
                <a:gd name="T41" fmla="*/ 27 h 773"/>
                <a:gd name="T42" fmla="*/ 38 w 1214"/>
                <a:gd name="T43" fmla="*/ 12 h 773"/>
                <a:gd name="T44" fmla="*/ 32 w 1214"/>
                <a:gd name="T45" fmla="*/ 0 h 773"/>
                <a:gd name="T46" fmla="*/ 0 w 1214"/>
                <a:gd name="T47" fmla="*/ 3 h 773"/>
                <a:gd name="T48" fmla="*/ 11 w 1214"/>
                <a:gd name="T49" fmla="*/ 25 h 773"/>
                <a:gd name="T50" fmla="*/ 27 w 1214"/>
                <a:gd name="T51" fmla="*/ 47 h 773"/>
                <a:gd name="T52" fmla="*/ 43 w 1214"/>
                <a:gd name="T53" fmla="*/ 66 h 773"/>
                <a:gd name="T54" fmla="*/ 64 w 1214"/>
                <a:gd name="T55" fmla="*/ 86 h 773"/>
                <a:gd name="T56" fmla="*/ 92 w 1214"/>
                <a:gd name="T57" fmla="*/ 114 h 773"/>
                <a:gd name="T58" fmla="*/ 124 w 1214"/>
                <a:gd name="T59" fmla="*/ 138 h 773"/>
                <a:gd name="T60" fmla="*/ 157 w 1214"/>
                <a:gd name="T61" fmla="*/ 159 h 773"/>
                <a:gd name="T62" fmla="*/ 187 w 1214"/>
                <a:gd name="T63" fmla="*/ 171 h 773"/>
                <a:gd name="T64" fmla="*/ 224 w 1214"/>
                <a:gd name="T65" fmla="*/ 184 h 773"/>
                <a:gd name="T66" fmla="*/ 254 w 1214"/>
                <a:gd name="T67" fmla="*/ 188 h 773"/>
                <a:gd name="T68" fmla="*/ 304 w 1214"/>
                <a:gd name="T69" fmla="*/ 193 h 7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14" h="773">
                  <a:moveTo>
                    <a:pt x="1214" y="773"/>
                  </a:moveTo>
                  <a:lnTo>
                    <a:pt x="1214" y="717"/>
                  </a:lnTo>
                  <a:lnTo>
                    <a:pt x="1126" y="702"/>
                  </a:lnTo>
                  <a:lnTo>
                    <a:pt x="1047" y="683"/>
                  </a:lnTo>
                  <a:lnTo>
                    <a:pt x="974" y="660"/>
                  </a:lnTo>
                  <a:lnTo>
                    <a:pt x="899" y="637"/>
                  </a:lnTo>
                  <a:lnTo>
                    <a:pt x="835" y="614"/>
                  </a:lnTo>
                  <a:lnTo>
                    <a:pt x="781" y="591"/>
                  </a:lnTo>
                  <a:lnTo>
                    <a:pt x="731" y="569"/>
                  </a:lnTo>
                  <a:lnTo>
                    <a:pt x="674" y="544"/>
                  </a:lnTo>
                  <a:lnTo>
                    <a:pt x="624" y="513"/>
                  </a:lnTo>
                  <a:lnTo>
                    <a:pt x="567" y="475"/>
                  </a:lnTo>
                  <a:lnTo>
                    <a:pt x="521" y="440"/>
                  </a:lnTo>
                  <a:lnTo>
                    <a:pt x="475" y="406"/>
                  </a:lnTo>
                  <a:lnTo>
                    <a:pt x="433" y="368"/>
                  </a:lnTo>
                  <a:lnTo>
                    <a:pt x="379" y="322"/>
                  </a:lnTo>
                  <a:lnTo>
                    <a:pt x="322" y="268"/>
                  </a:lnTo>
                  <a:lnTo>
                    <a:pt x="289" y="230"/>
                  </a:lnTo>
                  <a:lnTo>
                    <a:pt x="254" y="189"/>
                  </a:lnTo>
                  <a:lnTo>
                    <a:pt x="220" y="151"/>
                  </a:lnTo>
                  <a:lnTo>
                    <a:pt x="189" y="111"/>
                  </a:lnTo>
                  <a:lnTo>
                    <a:pt x="151" y="50"/>
                  </a:lnTo>
                  <a:lnTo>
                    <a:pt x="128" y="0"/>
                  </a:lnTo>
                  <a:lnTo>
                    <a:pt x="0" y="15"/>
                  </a:lnTo>
                  <a:lnTo>
                    <a:pt x="43" y="100"/>
                  </a:lnTo>
                  <a:lnTo>
                    <a:pt x="105" y="189"/>
                  </a:lnTo>
                  <a:lnTo>
                    <a:pt x="170" y="264"/>
                  </a:lnTo>
                  <a:lnTo>
                    <a:pt x="254" y="345"/>
                  </a:lnTo>
                  <a:lnTo>
                    <a:pt x="368" y="459"/>
                  </a:lnTo>
                  <a:lnTo>
                    <a:pt x="494" y="555"/>
                  </a:lnTo>
                  <a:lnTo>
                    <a:pt x="628" y="637"/>
                  </a:lnTo>
                  <a:lnTo>
                    <a:pt x="747" y="687"/>
                  </a:lnTo>
                  <a:lnTo>
                    <a:pt x="895" y="736"/>
                  </a:lnTo>
                  <a:lnTo>
                    <a:pt x="1016" y="755"/>
                  </a:lnTo>
                  <a:lnTo>
                    <a:pt x="1214" y="773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46" name="Freeform 20"/>
            <p:cNvSpPr>
              <a:spLocks/>
            </p:cNvSpPr>
            <p:nvPr/>
          </p:nvSpPr>
          <p:spPr bwMode="auto">
            <a:xfrm>
              <a:off x="2693" y="3080"/>
              <a:ext cx="314" cy="278"/>
            </a:xfrm>
            <a:custGeom>
              <a:avLst/>
              <a:gdLst>
                <a:gd name="T0" fmla="*/ 157 w 629"/>
                <a:gd name="T1" fmla="*/ 32 h 555"/>
                <a:gd name="T2" fmla="*/ 157 w 629"/>
                <a:gd name="T3" fmla="*/ 0 h 555"/>
                <a:gd name="T4" fmla="*/ 150 w 629"/>
                <a:gd name="T5" fmla="*/ 8 h 555"/>
                <a:gd name="T6" fmla="*/ 143 w 629"/>
                <a:gd name="T7" fmla="*/ 17 h 555"/>
                <a:gd name="T8" fmla="*/ 134 w 629"/>
                <a:gd name="T9" fmla="*/ 25 h 555"/>
                <a:gd name="T10" fmla="*/ 123 w 629"/>
                <a:gd name="T11" fmla="*/ 35 h 555"/>
                <a:gd name="T12" fmla="*/ 111 w 629"/>
                <a:gd name="T13" fmla="*/ 46 h 555"/>
                <a:gd name="T14" fmla="*/ 100 w 629"/>
                <a:gd name="T15" fmla="*/ 56 h 555"/>
                <a:gd name="T16" fmla="*/ 89 w 629"/>
                <a:gd name="T17" fmla="*/ 65 h 555"/>
                <a:gd name="T18" fmla="*/ 80 w 629"/>
                <a:gd name="T19" fmla="*/ 73 h 555"/>
                <a:gd name="T20" fmla="*/ 69 w 629"/>
                <a:gd name="T21" fmla="*/ 80 h 555"/>
                <a:gd name="T22" fmla="*/ 59 w 629"/>
                <a:gd name="T23" fmla="*/ 87 h 555"/>
                <a:gd name="T24" fmla="*/ 46 w 629"/>
                <a:gd name="T25" fmla="*/ 94 h 555"/>
                <a:gd name="T26" fmla="*/ 34 w 629"/>
                <a:gd name="T27" fmla="*/ 100 h 555"/>
                <a:gd name="T28" fmla="*/ 22 w 629"/>
                <a:gd name="T29" fmla="*/ 105 h 555"/>
                <a:gd name="T30" fmla="*/ 9 w 629"/>
                <a:gd name="T31" fmla="*/ 110 h 555"/>
                <a:gd name="T32" fmla="*/ 0 w 629"/>
                <a:gd name="T33" fmla="*/ 115 h 555"/>
                <a:gd name="T34" fmla="*/ 0 w 629"/>
                <a:gd name="T35" fmla="*/ 139 h 555"/>
                <a:gd name="T36" fmla="*/ 17 w 629"/>
                <a:gd name="T37" fmla="*/ 134 h 555"/>
                <a:gd name="T38" fmla="*/ 42 w 629"/>
                <a:gd name="T39" fmla="*/ 123 h 555"/>
                <a:gd name="T40" fmla="*/ 74 w 629"/>
                <a:gd name="T41" fmla="*/ 110 h 555"/>
                <a:gd name="T42" fmla="*/ 98 w 629"/>
                <a:gd name="T43" fmla="*/ 95 h 555"/>
                <a:gd name="T44" fmla="*/ 119 w 629"/>
                <a:gd name="T45" fmla="*/ 74 h 555"/>
                <a:gd name="T46" fmla="*/ 141 w 629"/>
                <a:gd name="T47" fmla="*/ 56 h 555"/>
                <a:gd name="T48" fmla="*/ 157 w 629"/>
                <a:gd name="T49" fmla="*/ 39 h 555"/>
                <a:gd name="T50" fmla="*/ 157 w 629"/>
                <a:gd name="T51" fmla="*/ 1 h 555"/>
                <a:gd name="T52" fmla="*/ 157 w 629"/>
                <a:gd name="T53" fmla="*/ 1 h 555"/>
                <a:gd name="T54" fmla="*/ 157 w 629"/>
                <a:gd name="T55" fmla="*/ 32 h 55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29" h="555">
                  <a:moveTo>
                    <a:pt x="629" y="125"/>
                  </a:moveTo>
                  <a:lnTo>
                    <a:pt x="629" y="0"/>
                  </a:lnTo>
                  <a:lnTo>
                    <a:pt x="603" y="32"/>
                  </a:lnTo>
                  <a:lnTo>
                    <a:pt x="575" y="65"/>
                  </a:lnTo>
                  <a:lnTo>
                    <a:pt x="538" y="100"/>
                  </a:lnTo>
                  <a:lnTo>
                    <a:pt x="492" y="139"/>
                  </a:lnTo>
                  <a:lnTo>
                    <a:pt x="447" y="183"/>
                  </a:lnTo>
                  <a:lnTo>
                    <a:pt x="402" y="224"/>
                  </a:lnTo>
                  <a:lnTo>
                    <a:pt x="359" y="258"/>
                  </a:lnTo>
                  <a:lnTo>
                    <a:pt x="321" y="289"/>
                  </a:lnTo>
                  <a:lnTo>
                    <a:pt x="279" y="317"/>
                  </a:lnTo>
                  <a:lnTo>
                    <a:pt x="236" y="345"/>
                  </a:lnTo>
                  <a:lnTo>
                    <a:pt x="185" y="374"/>
                  </a:lnTo>
                  <a:lnTo>
                    <a:pt x="137" y="397"/>
                  </a:lnTo>
                  <a:lnTo>
                    <a:pt x="89" y="418"/>
                  </a:lnTo>
                  <a:lnTo>
                    <a:pt x="38" y="439"/>
                  </a:lnTo>
                  <a:lnTo>
                    <a:pt x="0" y="457"/>
                  </a:lnTo>
                  <a:lnTo>
                    <a:pt x="0" y="555"/>
                  </a:lnTo>
                  <a:lnTo>
                    <a:pt x="69" y="535"/>
                  </a:lnTo>
                  <a:lnTo>
                    <a:pt x="169" y="492"/>
                  </a:lnTo>
                  <a:lnTo>
                    <a:pt x="298" y="437"/>
                  </a:lnTo>
                  <a:lnTo>
                    <a:pt x="393" y="378"/>
                  </a:lnTo>
                  <a:lnTo>
                    <a:pt x="479" y="294"/>
                  </a:lnTo>
                  <a:lnTo>
                    <a:pt x="565" y="224"/>
                  </a:lnTo>
                  <a:lnTo>
                    <a:pt x="629" y="156"/>
                  </a:lnTo>
                  <a:lnTo>
                    <a:pt x="629" y="2"/>
                  </a:lnTo>
                  <a:lnTo>
                    <a:pt x="629" y="4"/>
                  </a:lnTo>
                  <a:lnTo>
                    <a:pt x="629" y="125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47" name="Freeform 21"/>
            <p:cNvSpPr>
              <a:spLocks/>
            </p:cNvSpPr>
            <p:nvPr/>
          </p:nvSpPr>
          <p:spPr bwMode="auto">
            <a:xfrm>
              <a:off x="3009" y="3081"/>
              <a:ext cx="375" cy="172"/>
            </a:xfrm>
            <a:custGeom>
              <a:avLst/>
              <a:gdLst>
                <a:gd name="T0" fmla="*/ 187 w 752"/>
                <a:gd name="T1" fmla="*/ 86 h 344"/>
                <a:gd name="T2" fmla="*/ 187 w 752"/>
                <a:gd name="T3" fmla="*/ 60 h 344"/>
                <a:gd name="T4" fmla="*/ 175 w 752"/>
                <a:gd name="T5" fmla="*/ 58 h 344"/>
                <a:gd name="T6" fmla="*/ 163 w 752"/>
                <a:gd name="T7" fmla="*/ 55 h 344"/>
                <a:gd name="T8" fmla="*/ 151 w 752"/>
                <a:gd name="T9" fmla="*/ 53 h 344"/>
                <a:gd name="T10" fmla="*/ 139 w 752"/>
                <a:gd name="T11" fmla="*/ 50 h 344"/>
                <a:gd name="T12" fmla="*/ 125 w 752"/>
                <a:gd name="T13" fmla="*/ 46 h 344"/>
                <a:gd name="T14" fmla="*/ 109 w 752"/>
                <a:gd name="T15" fmla="*/ 42 h 344"/>
                <a:gd name="T16" fmla="*/ 91 w 752"/>
                <a:gd name="T17" fmla="*/ 37 h 344"/>
                <a:gd name="T18" fmla="*/ 72 w 752"/>
                <a:gd name="T19" fmla="*/ 31 h 344"/>
                <a:gd name="T20" fmla="*/ 60 w 752"/>
                <a:gd name="T21" fmla="*/ 27 h 344"/>
                <a:gd name="T22" fmla="*/ 46 w 752"/>
                <a:gd name="T23" fmla="*/ 22 h 344"/>
                <a:gd name="T24" fmla="*/ 30 w 752"/>
                <a:gd name="T25" fmla="*/ 15 h 344"/>
                <a:gd name="T26" fmla="*/ 16 w 752"/>
                <a:gd name="T27" fmla="*/ 9 h 344"/>
                <a:gd name="T28" fmla="*/ 6 w 752"/>
                <a:gd name="T29" fmla="*/ 4 h 344"/>
                <a:gd name="T30" fmla="*/ 0 w 752"/>
                <a:gd name="T31" fmla="*/ 0 h 344"/>
                <a:gd name="T32" fmla="*/ 0 w 752"/>
                <a:gd name="T33" fmla="*/ 33 h 344"/>
                <a:gd name="T34" fmla="*/ 11 w 752"/>
                <a:gd name="T35" fmla="*/ 41 h 344"/>
                <a:gd name="T36" fmla="*/ 35 w 752"/>
                <a:gd name="T37" fmla="*/ 53 h 344"/>
                <a:gd name="T38" fmla="*/ 62 w 752"/>
                <a:gd name="T39" fmla="*/ 64 h 344"/>
                <a:gd name="T40" fmla="*/ 87 w 752"/>
                <a:gd name="T41" fmla="*/ 71 h 344"/>
                <a:gd name="T42" fmla="*/ 115 w 752"/>
                <a:gd name="T43" fmla="*/ 79 h 344"/>
                <a:gd name="T44" fmla="*/ 144 w 752"/>
                <a:gd name="T45" fmla="*/ 84 h 344"/>
                <a:gd name="T46" fmla="*/ 164 w 752"/>
                <a:gd name="T47" fmla="*/ 86 h 344"/>
                <a:gd name="T48" fmla="*/ 187 w 752"/>
                <a:gd name="T49" fmla="*/ 86 h 3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52" h="344">
                  <a:moveTo>
                    <a:pt x="752" y="344"/>
                  </a:moveTo>
                  <a:lnTo>
                    <a:pt x="752" y="238"/>
                  </a:lnTo>
                  <a:lnTo>
                    <a:pt x="703" y="229"/>
                  </a:lnTo>
                  <a:lnTo>
                    <a:pt x="653" y="220"/>
                  </a:lnTo>
                  <a:lnTo>
                    <a:pt x="606" y="209"/>
                  </a:lnTo>
                  <a:lnTo>
                    <a:pt x="558" y="197"/>
                  </a:lnTo>
                  <a:lnTo>
                    <a:pt x="502" y="183"/>
                  </a:lnTo>
                  <a:lnTo>
                    <a:pt x="440" y="168"/>
                  </a:lnTo>
                  <a:lnTo>
                    <a:pt x="364" y="145"/>
                  </a:lnTo>
                  <a:lnTo>
                    <a:pt x="290" y="123"/>
                  </a:lnTo>
                  <a:lnTo>
                    <a:pt x="241" y="108"/>
                  </a:lnTo>
                  <a:lnTo>
                    <a:pt x="184" y="86"/>
                  </a:lnTo>
                  <a:lnTo>
                    <a:pt x="121" y="60"/>
                  </a:lnTo>
                  <a:lnTo>
                    <a:pt x="65" y="34"/>
                  </a:lnTo>
                  <a:lnTo>
                    <a:pt x="24" y="14"/>
                  </a:lnTo>
                  <a:lnTo>
                    <a:pt x="0" y="0"/>
                  </a:lnTo>
                  <a:lnTo>
                    <a:pt x="0" y="131"/>
                  </a:lnTo>
                  <a:lnTo>
                    <a:pt x="47" y="164"/>
                  </a:lnTo>
                  <a:lnTo>
                    <a:pt x="142" y="210"/>
                  </a:lnTo>
                  <a:lnTo>
                    <a:pt x="251" y="256"/>
                  </a:lnTo>
                  <a:lnTo>
                    <a:pt x="350" y="282"/>
                  </a:lnTo>
                  <a:lnTo>
                    <a:pt x="463" y="314"/>
                  </a:lnTo>
                  <a:lnTo>
                    <a:pt x="577" y="335"/>
                  </a:lnTo>
                  <a:lnTo>
                    <a:pt x="657" y="343"/>
                  </a:lnTo>
                  <a:lnTo>
                    <a:pt x="752" y="344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48" name="Freeform 22"/>
            <p:cNvSpPr>
              <a:spLocks/>
            </p:cNvSpPr>
            <p:nvPr/>
          </p:nvSpPr>
          <p:spPr bwMode="auto">
            <a:xfrm>
              <a:off x="2693" y="3144"/>
              <a:ext cx="1049" cy="526"/>
            </a:xfrm>
            <a:custGeom>
              <a:avLst/>
              <a:gdLst>
                <a:gd name="T0" fmla="*/ 496 w 2098"/>
                <a:gd name="T1" fmla="*/ 263 h 1051"/>
                <a:gd name="T2" fmla="*/ 465 w 2098"/>
                <a:gd name="T3" fmla="*/ 263 h 1051"/>
                <a:gd name="T4" fmla="*/ 432 w 2098"/>
                <a:gd name="T5" fmla="*/ 261 h 1051"/>
                <a:gd name="T6" fmla="*/ 402 w 2098"/>
                <a:gd name="T7" fmla="*/ 257 h 1051"/>
                <a:gd name="T8" fmla="*/ 367 w 2098"/>
                <a:gd name="T9" fmla="*/ 249 h 1051"/>
                <a:gd name="T10" fmla="*/ 333 w 2098"/>
                <a:gd name="T11" fmla="*/ 238 h 1051"/>
                <a:gd name="T12" fmla="*/ 298 w 2098"/>
                <a:gd name="T13" fmla="*/ 224 h 1051"/>
                <a:gd name="T14" fmla="*/ 266 w 2098"/>
                <a:gd name="T15" fmla="*/ 209 h 1051"/>
                <a:gd name="T16" fmla="*/ 236 w 2098"/>
                <a:gd name="T17" fmla="*/ 194 h 1051"/>
                <a:gd name="T18" fmla="*/ 206 w 2098"/>
                <a:gd name="T19" fmla="*/ 177 h 1051"/>
                <a:gd name="T20" fmla="*/ 177 w 2098"/>
                <a:gd name="T21" fmla="*/ 158 h 1051"/>
                <a:gd name="T22" fmla="*/ 149 w 2098"/>
                <a:gd name="T23" fmla="*/ 136 h 1051"/>
                <a:gd name="T24" fmla="*/ 127 w 2098"/>
                <a:gd name="T25" fmla="*/ 114 h 1051"/>
                <a:gd name="T26" fmla="*/ 111 w 2098"/>
                <a:gd name="T27" fmla="*/ 93 h 1051"/>
                <a:gd name="T28" fmla="*/ 16 w 2098"/>
                <a:gd name="T29" fmla="*/ 100 h 1051"/>
                <a:gd name="T30" fmla="*/ 48 w 2098"/>
                <a:gd name="T31" fmla="*/ 86 h 1051"/>
                <a:gd name="T32" fmla="*/ 71 w 2098"/>
                <a:gd name="T33" fmla="*/ 74 h 1051"/>
                <a:gd name="T34" fmla="*/ 90 w 2098"/>
                <a:gd name="T35" fmla="*/ 62 h 1051"/>
                <a:gd name="T36" fmla="*/ 108 w 2098"/>
                <a:gd name="T37" fmla="*/ 48 h 1051"/>
                <a:gd name="T38" fmla="*/ 129 w 2098"/>
                <a:gd name="T39" fmla="*/ 28 h 1051"/>
                <a:gd name="T40" fmla="*/ 150 w 2098"/>
                <a:gd name="T41" fmla="*/ 10 h 1051"/>
                <a:gd name="T42" fmla="*/ 166 w 2098"/>
                <a:gd name="T43" fmla="*/ 5 h 1051"/>
                <a:gd name="T44" fmla="*/ 184 w 2098"/>
                <a:gd name="T45" fmla="*/ 13 h 1051"/>
                <a:gd name="T46" fmla="*/ 206 w 2098"/>
                <a:gd name="T47" fmla="*/ 22 h 1051"/>
                <a:gd name="T48" fmla="*/ 226 w 2098"/>
                <a:gd name="T49" fmla="*/ 29 h 1051"/>
                <a:gd name="T50" fmla="*/ 249 w 2098"/>
                <a:gd name="T51" fmla="*/ 35 h 1051"/>
                <a:gd name="T52" fmla="*/ 273 w 2098"/>
                <a:gd name="T53" fmla="*/ 41 h 1051"/>
                <a:gd name="T54" fmla="*/ 295 w 2098"/>
                <a:gd name="T55" fmla="*/ 46 h 1051"/>
                <a:gd name="T56" fmla="*/ 317 w 2098"/>
                <a:gd name="T57" fmla="*/ 51 h 1051"/>
                <a:gd name="T58" fmla="*/ 346 w 2098"/>
                <a:gd name="T59" fmla="*/ 55 h 1051"/>
                <a:gd name="T60" fmla="*/ 239 w 2098"/>
                <a:gd name="T61" fmla="*/ 90 h 1051"/>
                <a:gd name="T62" fmla="*/ 264 w 2098"/>
                <a:gd name="T63" fmla="*/ 123 h 1051"/>
                <a:gd name="T64" fmla="*/ 284 w 2098"/>
                <a:gd name="T65" fmla="*/ 142 h 1051"/>
                <a:gd name="T66" fmla="*/ 311 w 2098"/>
                <a:gd name="T67" fmla="*/ 168 h 1051"/>
                <a:gd name="T68" fmla="*/ 335 w 2098"/>
                <a:gd name="T69" fmla="*/ 188 h 1051"/>
                <a:gd name="T70" fmla="*/ 354 w 2098"/>
                <a:gd name="T71" fmla="*/ 203 h 1051"/>
                <a:gd name="T72" fmla="*/ 378 w 2098"/>
                <a:gd name="T73" fmla="*/ 218 h 1051"/>
                <a:gd name="T74" fmla="*/ 403 w 2098"/>
                <a:gd name="T75" fmla="*/ 231 h 1051"/>
                <a:gd name="T76" fmla="*/ 432 w 2098"/>
                <a:gd name="T77" fmla="*/ 241 h 1051"/>
                <a:gd name="T78" fmla="*/ 464 w 2098"/>
                <a:gd name="T79" fmla="*/ 249 h 1051"/>
                <a:gd name="T80" fmla="*/ 497 w 2098"/>
                <a:gd name="T81" fmla="*/ 256 h 105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098" h="1051">
                  <a:moveTo>
                    <a:pt x="2098" y="1043"/>
                  </a:moveTo>
                  <a:lnTo>
                    <a:pt x="1982" y="1051"/>
                  </a:lnTo>
                  <a:lnTo>
                    <a:pt x="1926" y="1051"/>
                  </a:lnTo>
                  <a:lnTo>
                    <a:pt x="1857" y="1051"/>
                  </a:lnTo>
                  <a:lnTo>
                    <a:pt x="1792" y="1046"/>
                  </a:lnTo>
                  <a:lnTo>
                    <a:pt x="1727" y="1043"/>
                  </a:lnTo>
                  <a:lnTo>
                    <a:pt x="1663" y="1035"/>
                  </a:lnTo>
                  <a:lnTo>
                    <a:pt x="1606" y="1025"/>
                  </a:lnTo>
                  <a:lnTo>
                    <a:pt x="1542" y="1013"/>
                  </a:lnTo>
                  <a:lnTo>
                    <a:pt x="1465" y="994"/>
                  </a:lnTo>
                  <a:lnTo>
                    <a:pt x="1397" y="971"/>
                  </a:lnTo>
                  <a:lnTo>
                    <a:pt x="1332" y="952"/>
                  </a:lnTo>
                  <a:lnTo>
                    <a:pt x="1259" y="925"/>
                  </a:lnTo>
                  <a:lnTo>
                    <a:pt x="1190" y="894"/>
                  </a:lnTo>
                  <a:lnTo>
                    <a:pt x="1121" y="864"/>
                  </a:lnTo>
                  <a:lnTo>
                    <a:pt x="1064" y="835"/>
                  </a:lnTo>
                  <a:lnTo>
                    <a:pt x="999" y="804"/>
                  </a:lnTo>
                  <a:lnTo>
                    <a:pt x="944" y="775"/>
                  </a:lnTo>
                  <a:lnTo>
                    <a:pt x="882" y="740"/>
                  </a:lnTo>
                  <a:lnTo>
                    <a:pt x="821" y="706"/>
                  </a:lnTo>
                  <a:lnTo>
                    <a:pt x="760" y="664"/>
                  </a:lnTo>
                  <a:lnTo>
                    <a:pt x="706" y="629"/>
                  </a:lnTo>
                  <a:lnTo>
                    <a:pt x="649" y="583"/>
                  </a:lnTo>
                  <a:lnTo>
                    <a:pt x="595" y="541"/>
                  </a:lnTo>
                  <a:lnTo>
                    <a:pt x="546" y="499"/>
                  </a:lnTo>
                  <a:lnTo>
                    <a:pt x="505" y="453"/>
                  </a:lnTo>
                  <a:lnTo>
                    <a:pt x="470" y="413"/>
                  </a:lnTo>
                  <a:lnTo>
                    <a:pt x="444" y="371"/>
                  </a:lnTo>
                  <a:lnTo>
                    <a:pt x="0" y="429"/>
                  </a:lnTo>
                  <a:lnTo>
                    <a:pt x="62" y="398"/>
                  </a:lnTo>
                  <a:lnTo>
                    <a:pt x="135" y="367"/>
                  </a:lnTo>
                  <a:lnTo>
                    <a:pt x="192" y="341"/>
                  </a:lnTo>
                  <a:lnTo>
                    <a:pt x="236" y="320"/>
                  </a:lnTo>
                  <a:lnTo>
                    <a:pt x="283" y="295"/>
                  </a:lnTo>
                  <a:lnTo>
                    <a:pt x="321" y="272"/>
                  </a:lnTo>
                  <a:lnTo>
                    <a:pt x="358" y="248"/>
                  </a:lnTo>
                  <a:lnTo>
                    <a:pt x="391" y="218"/>
                  </a:lnTo>
                  <a:lnTo>
                    <a:pt x="431" y="189"/>
                  </a:lnTo>
                  <a:lnTo>
                    <a:pt x="474" y="152"/>
                  </a:lnTo>
                  <a:lnTo>
                    <a:pt x="516" y="112"/>
                  </a:lnTo>
                  <a:lnTo>
                    <a:pt x="553" y="79"/>
                  </a:lnTo>
                  <a:lnTo>
                    <a:pt x="598" y="38"/>
                  </a:lnTo>
                  <a:lnTo>
                    <a:pt x="630" y="0"/>
                  </a:lnTo>
                  <a:lnTo>
                    <a:pt x="664" y="17"/>
                  </a:lnTo>
                  <a:lnTo>
                    <a:pt x="699" y="36"/>
                  </a:lnTo>
                  <a:lnTo>
                    <a:pt x="736" y="52"/>
                  </a:lnTo>
                  <a:lnTo>
                    <a:pt x="779" y="70"/>
                  </a:lnTo>
                  <a:lnTo>
                    <a:pt x="824" y="88"/>
                  </a:lnTo>
                  <a:lnTo>
                    <a:pt x="865" y="102"/>
                  </a:lnTo>
                  <a:lnTo>
                    <a:pt x="904" y="114"/>
                  </a:lnTo>
                  <a:lnTo>
                    <a:pt x="949" y="128"/>
                  </a:lnTo>
                  <a:lnTo>
                    <a:pt x="996" y="139"/>
                  </a:lnTo>
                  <a:lnTo>
                    <a:pt x="1044" y="152"/>
                  </a:lnTo>
                  <a:lnTo>
                    <a:pt x="1089" y="163"/>
                  </a:lnTo>
                  <a:lnTo>
                    <a:pt x="1133" y="175"/>
                  </a:lnTo>
                  <a:lnTo>
                    <a:pt x="1180" y="182"/>
                  </a:lnTo>
                  <a:lnTo>
                    <a:pt x="1224" y="193"/>
                  </a:lnTo>
                  <a:lnTo>
                    <a:pt x="1266" y="202"/>
                  </a:lnTo>
                  <a:lnTo>
                    <a:pt x="1316" y="212"/>
                  </a:lnTo>
                  <a:lnTo>
                    <a:pt x="1384" y="219"/>
                  </a:lnTo>
                  <a:lnTo>
                    <a:pt x="925" y="299"/>
                  </a:lnTo>
                  <a:lnTo>
                    <a:pt x="955" y="360"/>
                  </a:lnTo>
                  <a:lnTo>
                    <a:pt x="991" y="406"/>
                  </a:lnTo>
                  <a:lnTo>
                    <a:pt x="1056" y="491"/>
                  </a:lnTo>
                  <a:lnTo>
                    <a:pt x="1094" y="530"/>
                  </a:lnTo>
                  <a:lnTo>
                    <a:pt x="1133" y="568"/>
                  </a:lnTo>
                  <a:lnTo>
                    <a:pt x="1201" y="633"/>
                  </a:lnTo>
                  <a:lnTo>
                    <a:pt x="1243" y="671"/>
                  </a:lnTo>
                  <a:lnTo>
                    <a:pt x="1293" y="717"/>
                  </a:lnTo>
                  <a:lnTo>
                    <a:pt x="1339" y="752"/>
                  </a:lnTo>
                  <a:lnTo>
                    <a:pt x="1377" y="782"/>
                  </a:lnTo>
                  <a:lnTo>
                    <a:pt x="1416" y="812"/>
                  </a:lnTo>
                  <a:lnTo>
                    <a:pt x="1462" y="841"/>
                  </a:lnTo>
                  <a:lnTo>
                    <a:pt x="1511" y="872"/>
                  </a:lnTo>
                  <a:lnTo>
                    <a:pt x="1561" y="894"/>
                  </a:lnTo>
                  <a:lnTo>
                    <a:pt x="1610" y="921"/>
                  </a:lnTo>
                  <a:lnTo>
                    <a:pt x="1671" y="944"/>
                  </a:lnTo>
                  <a:lnTo>
                    <a:pt x="1727" y="963"/>
                  </a:lnTo>
                  <a:lnTo>
                    <a:pt x="1792" y="979"/>
                  </a:lnTo>
                  <a:lnTo>
                    <a:pt x="1853" y="994"/>
                  </a:lnTo>
                  <a:lnTo>
                    <a:pt x="1918" y="1009"/>
                  </a:lnTo>
                  <a:lnTo>
                    <a:pt x="1986" y="1021"/>
                  </a:lnTo>
                  <a:lnTo>
                    <a:pt x="2098" y="1043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</p:grpSp>
      <p:grpSp>
        <p:nvGrpSpPr>
          <p:cNvPr id="5129" name="Group 23"/>
          <p:cNvGrpSpPr>
            <a:grpSpLocks/>
          </p:cNvGrpSpPr>
          <p:nvPr/>
        </p:nvGrpSpPr>
        <p:grpSpPr bwMode="auto">
          <a:xfrm>
            <a:off x="1371600" y="4536330"/>
            <a:ext cx="1666875" cy="927100"/>
            <a:chOff x="1508" y="3080"/>
            <a:chExt cx="1050" cy="584"/>
          </a:xfrm>
          <a:solidFill>
            <a:schemeClr val="tx2"/>
          </a:solidFill>
        </p:grpSpPr>
        <p:sp>
          <p:nvSpPr>
            <p:cNvPr id="5140" name="Freeform 24"/>
            <p:cNvSpPr>
              <a:spLocks/>
            </p:cNvSpPr>
            <p:nvPr/>
          </p:nvSpPr>
          <p:spPr bwMode="auto">
            <a:xfrm>
              <a:off x="1868" y="3192"/>
              <a:ext cx="227" cy="88"/>
            </a:xfrm>
            <a:custGeom>
              <a:avLst/>
              <a:gdLst>
                <a:gd name="T0" fmla="*/ 0 w 454"/>
                <a:gd name="T1" fmla="*/ 26 h 176"/>
                <a:gd name="T2" fmla="*/ 0 w 454"/>
                <a:gd name="T3" fmla="*/ 0 h 176"/>
                <a:gd name="T4" fmla="*/ 114 w 454"/>
                <a:gd name="T5" fmla="*/ 20 h 176"/>
                <a:gd name="T6" fmla="*/ 112 w 454"/>
                <a:gd name="T7" fmla="*/ 32 h 176"/>
                <a:gd name="T8" fmla="*/ 104 w 454"/>
                <a:gd name="T9" fmla="*/ 44 h 176"/>
                <a:gd name="T10" fmla="*/ 0 w 454"/>
                <a:gd name="T11" fmla="*/ 26 h 1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4" h="176">
                  <a:moveTo>
                    <a:pt x="0" y="103"/>
                  </a:moveTo>
                  <a:lnTo>
                    <a:pt x="0" y="0"/>
                  </a:lnTo>
                  <a:lnTo>
                    <a:pt x="454" y="80"/>
                  </a:lnTo>
                  <a:lnTo>
                    <a:pt x="447" y="127"/>
                  </a:lnTo>
                  <a:lnTo>
                    <a:pt x="416" y="176"/>
                  </a:lnTo>
                  <a:lnTo>
                    <a:pt x="0" y="103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41" name="Freeform 25"/>
            <p:cNvSpPr>
              <a:spLocks/>
            </p:cNvSpPr>
            <p:nvPr/>
          </p:nvSpPr>
          <p:spPr bwMode="auto">
            <a:xfrm>
              <a:off x="2339" y="3263"/>
              <a:ext cx="219" cy="85"/>
            </a:xfrm>
            <a:custGeom>
              <a:avLst/>
              <a:gdLst>
                <a:gd name="T0" fmla="*/ 110 w 437"/>
                <a:gd name="T1" fmla="*/ 43 h 170"/>
                <a:gd name="T2" fmla="*/ 109 w 437"/>
                <a:gd name="T3" fmla="*/ 19 h 170"/>
                <a:gd name="T4" fmla="*/ 0 w 437"/>
                <a:gd name="T5" fmla="*/ 0 h 170"/>
                <a:gd name="T6" fmla="*/ 0 w 437"/>
                <a:gd name="T7" fmla="*/ 31 h 170"/>
                <a:gd name="T8" fmla="*/ 110 w 437"/>
                <a:gd name="T9" fmla="*/ 43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7" h="170">
                  <a:moveTo>
                    <a:pt x="437" y="170"/>
                  </a:moveTo>
                  <a:lnTo>
                    <a:pt x="436" y="74"/>
                  </a:lnTo>
                  <a:lnTo>
                    <a:pt x="0" y="0"/>
                  </a:lnTo>
                  <a:lnTo>
                    <a:pt x="0" y="122"/>
                  </a:lnTo>
                  <a:lnTo>
                    <a:pt x="437" y="170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grpSp>
          <p:nvGrpSpPr>
            <p:cNvPr id="5142" name="Group 26"/>
            <p:cNvGrpSpPr>
              <a:grpSpLocks/>
            </p:cNvGrpSpPr>
            <p:nvPr/>
          </p:nvGrpSpPr>
          <p:grpSpPr bwMode="auto">
            <a:xfrm>
              <a:off x="1508" y="3080"/>
              <a:ext cx="1050" cy="584"/>
              <a:chOff x="1508" y="3080"/>
              <a:chExt cx="1050" cy="584"/>
            </a:xfrm>
            <a:grpFill/>
          </p:grpSpPr>
          <p:sp>
            <p:nvSpPr>
              <p:cNvPr id="5143" name="Freeform 27"/>
              <p:cNvSpPr>
                <a:spLocks/>
              </p:cNvSpPr>
              <p:nvPr/>
            </p:nvSpPr>
            <p:spPr bwMode="auto">
              <a:xfrm>
                <a:off x="1508" y="3135"/>
                <a:ext cx="1050" cy="529"/>
              </a:xfrm>
              <a:custGeom>
                <a:avLst/>
                <a:gdLst>
                  <a:gd name="T0" fmla="*/ 30 w 2099"/>
                  <a:gd name="T1" fmla="*/ 265 h 1058"/>
                  <a:gd name="T2" fmla="*/ 61 w 2099"/>
                  <a:gd name="T3" fmla="*/ 265 h 1058"/>
                  <a:gd name="T4" fmla="*/ 94 w 2099"/>
                  <a:gd name="T5" fmla="*/ 263 h 1058"/>
                  <a:gd name="T6" fmla="*/ 124 w 2099"/>
                  <a:gd name="T7" fmla="*/ 259 h 1058"/>
                  <a:gd name="T8" fmla="*/ 159 w 2099"/>
                  <a:gd name="T9" fmla="*/ 251 h 1058"/>
                  <a:gd name="T10" fmla="*/ 193 w 2099"/>
                  <a:gd name="T11" fmla="*/ 240 h 1058"/>
                  <a:gd name="T12" fmla="*/ 228 w 2099"/>
                  <a:gd name="T13" fmla="*/ 226 h 1058"/>
                  <a:gd name="T14" fmla="*/ 260 w 2099"/>
                  <a:gd name="T15" fmla="*/ 210 h 1058"/>
                  <a:gd name="T16" fmla="*/ 290 w 2099"/>
                  <a:gd name="T17" fmla="*/ 195 h 1058"/>
                  <a:gd name="T18" fmla="*/ 320 w 2099"/>
                  <a:gd name="T19" fmla="*/ 178 h 1058"/>
                  <a:gd name="T20" fmla="*/ 349 w 2099"/>
                  <a:gd name="T21" fmla="*/ 158 h 1058"/>
                  <a:gd name="T22" fmla="*/ 377 w 2099"/>
                  <a:gd name="T23" fmla="*/ 136 h 1058"/>
                  <a:gd name="T24" fmla="*/ 400 w 2099"/>
                  <a:gd name="T25" fmla="*/ 114 h 1058"/>
                  <a:gd name="T26" fmla="*/ 415 w 2099"/>
                  <a:gd name="T27" fmla="*/ 93 h 1058"/>
                  <a:gd name="T28" fmla="*/ 508 w 2099"/>
                  <a:gd name="T29" fmla="*/ 100 h 1058"/>
                  <a:gd name="T30" fmla="*/ 479 w 2099"/>
                  <a:gd name="T31" fmla="*/ 86 h 1058"/>
                  <a:gd name="T32" fmla="*/ 456 w 2099"/>
                  <a:gd name="T33" fmla="*/ 73 h 1058"/>
                  <a:gd name="T34" fmla="*/ 437 w 2099"/>
                  <a:gd name="T35" fmla="*/ 61 h 1058"/>
                  <a:gd name="T36" fmla="*/ 418 w 2099"/>
                  <a:gd name="T37" fmla="*/ 47 h 1058"/>
                  <a:gd name="T38" fmla="*/ 396 w 2099"/>
                  <a:gd name="T39" fmla="*/ 28 h 1058"/>
                  <a:gd name="T40" fmla="*/ 376 w 2099"/>
                  <a:gd name="T41" fmla="*/ 9 h 1058"/>
                  <a:gd name="T42" fmla="*/ 360 w 2099"/>
                  <a:gd name="T43" fmla="*/ 3 h 1058"/>
                  <a:gd name="T44" fmla="*/ 342 w 2099"/>
                  <a:gd name="T45" fmla="*/ 12 h 1058"/>
                  <a:gd name="T46" fmla="*/ 320 w 2099"/>
                  <a:gd name="T47" fmla="*/ 21 h 1058"/>
                  <a:gd name="T48" fmla="*/ 300 w 2099"/>
                  <a:gd name="T49" fmla="*/ 28 h 1058"/>
                  <a:gd name="T50" fmla="*/ 277 w 2099"/>
                  <a:gd name="T51" fmla="*/ 34 h 1058"/>
                  <a:gd name="T52" fmla="*/ 253 w 2099"/>
                  <a:gd name="T53" fmla="*/ 40 h 1058"/>
                  <a:gd name="T54" fmla="*/ 231 w 2099"/>
                  <a:gd name="T55" fmla="*/ 45 h 1058"/>
                  <a:gd name="T56" fmla="*/ 209 w 2099"/>
                  <a:gd name="T57" fmla="*/ 50 h 1058"/>
                  <a:gd name="T58" fmla="*/ 180 w 2099"/>
                  <a:gd name="T59" fmla="*/ 55 h 1058"/>
                  <a:gd name="T60" fmla="*/ 287 w 2099"/>
                  <a:gd name="T61" fmla="*/ 90 h 1058"/>
                  <a:gd name="T62" fmla="*/ 262 w 2099"/>
                  <a:gd name="T63" fmla="*/ 123 h 1058"/>
                  <a:gd name="T64" fmla="*/ 243 w 2099"/>
                  <a:gd name="T65" fmla="*/ 143 h 1058"/>
                  <a:gd name="T66" fmla="*/ 215 w 2099"/>
                  <a:gd name="T67" fmla="*/ 169 h 1058"/>
                  <a:gd name="T68" fmla="*/ 181 w 2099"/>
                  <a:gd name="T69" fmla="*/ 191 h 1058"/>
                  <a:gd name="T70" fmla="*/ 150 w 2099"/>
                  <a:gd name="T71" fmla="*/ 208 h 1058"/>
                  <a:gd name="T72" fmla="*/ 127 w 2099"/>
                  <a:gd name="T73" fmla="*/ 220 h 1058"/>
                  <a:gd name="T74" fmla="*/ 95 w 2099"/>
                  <a:gd name="T75" fmla="*/ 229 h 1058"/>
                  <a:gd name="T76" fmla="*/ 54 w 2099"/>
                  <a:gd name="T77" fmla="*/ 239 h 1058"/>
                  <a:gd name="T78" fmla="*/ 0 w 2099"/>
                  <a:gd name="T79" fmla="*/ 243 h 1058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2099" h="1058">
                    <a:moveTo>
                      <a:pt x="1" y="1052"/>
                    </a:moveTo>
                    <a:lnTo>
                      <a:pt x="118" y="1058"/>
                    </a:lnTo>
                    <a:lnTo>
                      <a:pt x="176" y="1058"/>
                    </a:lnTo>
                    <a:lnTo>
                      <a:pt x="244" y="1058"/>
                    </a:lnTo>
                    <a:lnTo>
                      <a:pt x="310" y="1055"/>
                    </a:lnTo>
                    <a:lnTo>
                      <a:pt x="373" y="1052"/>
                    </a:lnTo>
                    <a:lnTo>
                      <a:pt x="438" y="1045"/>
                    </a:lnTo>
                    <a:lnTo>
                      <a:pt x="496" y="1034"/>
                    </a:lnTo>
                    <a:lnTo>
                      <a:pt x="560" y="1021"/>
                    </a:lnTo>
                    <a:lnTo>
                      <a:pt x="636" y="1003"/>
                    </a:lnTo>
                    <a:lnTo>
                      <a:pt x="705" y="979"/>
                    </a:lnTo>
                    <a:lnTo>
                      <a:pt x="770" y="960"/>
                    </a:lnTo>
                    <a:lnTo>
                      <a:pt x="843" y="932"/>
                    </a:lnTo>
                    <a:lnTo>
                      <a:pt x="912" y="901"/>
                    </a:lnTo>
                    <a:lnTo>
                      <a:pt x="981" y="870"/>
                    </a:lnTo>
                    <a:lnTo>
                      <a:pt x="1038" y="840"/>
                    </a:lnTo>
                    <a:lnTo>
                      <a:pt x="1104" y="809"/>
                    </a:lnTo>
                    <a:lnTo>
                      <a:pt x="1158" y="780"/>
                    </a:lnTo>
                    <a:lnTo>
                      <a:pt x="1219" y="745"/>
                    </a:lnTo>
                    <a:lnTo>
                      <a:pt x="1280" y="710"/>
                    </a:lnTo>
                    <a:lnTo>
                      <a:pt x="1342" y="666"/>
                    </a:lnTo>
                    <a:lnTo>
                      <a:pt x="1395" y="632"/>
                    </a:lnTo>
                    <a:lnTo>
                      <a:pt x="1453" y="585"/>
                    </a:lnTo>
                    <a:lnTo>
                      <a:pt x="1506" y="542"/>
                    </a:lnTo>
                    <a:lnTo>
                      <a:pt x="1556" y="500"/>
                    </a:lnTo>
                    <a:lnTo>
                      <a:pt x="1597" y="453"/>
                    </a:lnTo>
                    <a:lnTo>
                      <a:pt x="1631" y="414"/>
                    </a:lnTo>
                    <a:lnTo>
                      <a:pt x="1658" y="370"/>
                    </a:lnTo>
                    <a:lnTo>
                      <a:pt x="2099" y="428"/>
                    </a:lnTo>
                    <a:lnTo>
                      <a:pt x="2032" y="397"/>
                    </a:lnTo>
                    <a:lnTo>
                      <a:pt x="1978" y="370"/>
                    </a:lnTo>
                    <a:lnTo>
                      <a:pt x="1913" y="343"/>
                    </a:lnTo>
                    <a:lnTo>
                      <a:pt x="1865" y="315"/>
                    </a:lnTo>
                    <a:lnTo>
                      <a:pt x="1822" y="290"/>
                    </a:lnTo>
                    <a:lnTo>
                      <a:pt x="1784" y="269"/>
                    </a:lnTo>
                    <a:lnTo>
                      <a:pt x="1747" y="241"/>
                    </a:lnTo>
                    <a:lnTo>
                      <a:pt x="1710" y="216"/>
                    </a:lnTo>
                    <a:lnTo>
                      <a:pt x="1671" y="185"/>
                    </a:lnTo>
                    <a:lnTo>
                      <a:pt x="1627" y="148"/>
                    </a:lnTo>
                    <a:lnTo>
                      <a:pt x="1581" y="111"/>
                    </a:lnTo>
                    <a:lnTo>
                      <a:pt x="1544" y="74"/>
                    </a:lnTo>
                    <a:lnTo>
                      <a:pt x="1504" y="33"/>
                    </a:lnTo>
                    <a:lnTo>
                      <a:pt x="1472" y="0"/>
                    </a:lnTo>
                    <a:lnTo>
                      <a:pt x="1437" y="12"/>
                    </a:lnTo>
                    <a:lnTo>
                      <a:pt x="1403" y="31"/>
                    </a:lnTo>
                    <a:lnTo>
                      <a:pt x="1366" y="46"/>
                    </a:lnTo>
                    <a:lnTo>
                      <a:pt x="1322" y="65"/>
                    </a:lnTo>
                    <a:lnTo>
                      <a:pt x="1278" y="84"/>
                    </a:lnTo>
                    <a:lnTo>
                      <a:pt x="1237" y="97"/>
                    </a:lnTo>
                    <a:lnTo>
                      <a:pt x="1197" y="109"/>
                    </a:lnTo>
                    <a:lnTo>
                      <a:pt x="1153" y="124"/>
                    </a:lnTo>
                    <a:lnTo>
                      <a:pt x="1107" y="134"/>
                    </a:lnTo>
                    <a:lnTo>
                      <a:pt x="1057" y="148"/>
                    </a:lnTo>
                    <a:lnTo>
                      <a:pt x="1012" y="160"/>
                    </a:lnTo>
                    <a:lnTo>
                      <a:pt x="969" y="171"/>
                    </a:lnTo>
                    <a:lnTo>
                      <a:pt x="922" y="179"/>
                    </a:lnTo>
                    <a:lnTo>
                      <a:pt x="877" y="189"/>
                    </a:lnTo>
                    <a:lnTo>
                      <a:pt x="835" y="198"/>
                    </a:lnTo>
                    <a:lnTo>
                      <a:pt x="785" y="209"/>
                    </a:lnTo>
                    <a:lnTo>
                      <a:pt x="718" y="217"/>
                    </a:lnTo>
                    <a:lnTo>
                      <a:pt x="1177" y="297"/>
                    </a:lnTo>
                    <a:lnTo>
                      <a:pt x="1146" y="359"/>
                    </a:lnTo>
                    <a:lnTo>
                      <a:pt x="1112" y="405"/>
                    </a:lnTo>
                    <a:lnTo>
                      <a:pt x="1046" y="491"/>
                    </a:lnTo>
                    <a:lnTo>
                      <a:pt x="1007" y="531"/>
                    </a:lnTo>
                    <a:lnTo>
                      <a:pt x="969" y="570"/>
                    </a:lnTo>
                    <a:lnTo>
                      <a:pt x="915" y="619"/>
                    </a:lnTo>
                    <a:lnTo>
                      <a:pt x="858" y="673"/>
                    </a:lnTo>
                    <a:lnTo>
                      <a:pt x="801" y="711"/>
                    </a:lnTo>
                    <a:lnTo>
                      <a:pt x="724" y="764"/>
                    </a:lnTo>
                    <a:lnTo>
                      <a:pt x="659" y="798"/>
                    </a:lnTo>
                    <a:lnTo>
                      <a:pt x="598" y="832"/>
                    </a:lnTo>
                    <a:lnTo>
                      <a:pt x="544" y="859"/>
                    </a:lnTo>
                    <a:lnTo>
                      <a:pt x="507" y="877"/>
                    </a:lnTo>
                    <a:lnTo>
                      <a:pt x="438" y="896"/>
                    </a:lnTo>
                    <a:lnTo>
                      <a:pt x="377" y="915"/>
                    </a:lnTo>
                    <a:lnTo>
                      <a:pt x="310" y="938"/>
                    </a:lnTo>
                    <a:lnTo>
                      <a:pt x="214" y="953"/>
                    </a:lnTo>
                    <a:lnTo>
                      <a:pt x="141" y="965"/>
                    </a:lnTo>
                    <a:lnTo>
                      <a:pt x="0" y="969"/>
                    </a:lnTo>
                    <a:lnTo>
                      <a:pt x="1" y="1052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n>
                    <a:solidFill>
                      <a:schemeClr val="accent1"/>
                    </a:solidFill>
                  </a:ln>
                  <a:solidFill>
                    <a:srgbClr val="0066CC"/>
                  </a:solidFill>
                </a:endParaRPr>
              </a:p>
            </p:txBody>
          </p:sp>
          <p:sp>
            <p:nvSpPr>
              <p:cNvPr id="5144" name="Freeform 28"/>
              <p:cNvSpPr>
                <a:spLocks/>
              </p:cNvSpPr>
              <p:nvPr/>
            </p:nvSpPr>
            <p:spPr bwMode="auto">
              <a:xfrm>
                <a:off x="1508" y="3080"/>
                <a:ext cx="1050" cy="546"/>
              </a:xfrm>
              <a:custGeom>
                <a:avLst/>
                <a:gdLst>
                  <a:gd name="T0" fmla="*/ 29 w 2100"/>
                  <a:gd name="T1" fmla="*/ 273 h 1091"/>
                  <a:gd name="T2" fmla="*/ 61 w 2100"/>
                  <a:gd name="T3" fmla="*/ 273 h 1091"/>
                  <a:gd name="T4" fmla="*/ 93 w 2100"/>
                  <a:gd name="T5" fmla="*/ 271 h 1091"/>
                  <a:gd name="T6" fmla="*/ 124 w 2100"/>
                  <a:gd name="T7" fmla="*/ 267 h 1091"/>
                  <a:gd name="T8" fmla="*/ 159 w 2100"/>
                  <a:gd name="T9" fmla="*/ 259 h 1091"/>
                  <a:gd name="T10" fmla="*/ 192 w 2100"/>
                  <a:gd name="T11" fmla="*/ 247 h 1091"/>
                  <a:gd name="T12" fmla="*/ 228 w 2100"/>
                  <a:gd name="T13" fmla="*/ 233 h 1091"/>
                  <a:gd name="T14" fmla="*/ 259 w 2100"/>
                  <a:gd name="T15" fmla="*/ 217 h 1091"/>
                  <a:gd name="T16" fmla="*/ 289 w 2100"/>
                  <a:gd name="T17" fmla="*/ 201 h 1091"/>
                  <a:gd name="T18" fmla="*/ 320 w 2100"/>
                  <a:gd name="T19" fmla="*/ 183 h 1091"/>
                  <a:gd name="T20" fmla="*/ 349 w 2100"/>
                  <a:gd name="T21" fmla="*/ 163 h 1091"/>
                  <a:gd name="T22" fmla="*/ 376 w 2100"/>
                  <a:gd name="T23" fmla="*/ 140 h 1091"/>
                  <a:gd name="T24" fmla="*/ 399 w 2100"/>
                  <a:gd name="T25" fmla="*/ 117 h 1091"/>
                  <a:gd name="T26" fmla="*/ 414 w 2100"/>
                  <a:gd name="T27" fmla="*/ 96 h 1091"/>
                  <a:gd name="T28" fmla="*/ 508 w 2100"/>
                  <a:gd name="T29" fmla="*/ 103 h 1091"/>
                  <a:gd name="T30" fmla="*/ 478 w 2100"/>
                  <a:gd name="T31" fmla="*/ 89 h 1091"/>
                  <a:gd name="T32" fmla="*/ 455 w 2100"/>
                  <a:gd name="T33" fmla="*/ 75 h 1091"/>
                  <a:gd name="T34" fmla="*/ 437 w 2100"/>
                  <a:gd name="T35" fmla="*/ 63 h 1091"/>
                  <a:gd name="T36" fmla="*/ 417 w 2100"/>
                  <a:gd name="T37" fmla="*/ 48 h 1091"/>
                  <a:gd name="T38" fmla="*/ 395 w 2100"/>
                  <a:gd name="T39" fmla="*/ 29 h 1091"/>
                  <a:gd name="T40" fmla="*/ 376 w 2100"/>
                  <a:gd name="T41" fmla="*/ 9 h 1091"/>
                  <a:gd name="T42" fmla="*/ 359 w 2100"/>
                  <a:gd name="T43" fmla="*/ 4 h 1091"/>
                  <a:gd name="T44" fmla="*/ 341 w 2100"/>
                  <a:gd name="T45" fmla="*/ 13 h 1091"/>
                  <a:gd name="T46" fmla="*/ 319 w 2100"/>
                  <a:gd name="T47" fmla="*/ 22 h 1091"/>
                  <a:gd name="T48" fmla="*/ 299 w 2100"/>
                  <a:gd name="T49" fmla="*/ 29 h 1091"/>
                  <a:gd name="T50" fmla="*/ 277 w 2100"/>
                  <a:gd name="T51" fmla="*/ 35 h 1091"/>
                  <a:gd name="T52" fmla="*/ 253 w 2100"/>
                  <a:gd name="T53" fmla="*/ 42 h 1091"/>
                  <a:gd name="T54" fmla="*/ 230 w 2100"/>
                  <a:gd name="T55" fmla="*/ 47 h 1091"/>
                  <a:gd name="T56" fmla="*/ 209 w 2100"/>
                  <a:gd name="T57" fmla="*/ 52 h 1091"/>
                  <a:gd name="T58" fmla="*/ 180 w 2100"/>
                  <a:gd name="T59" fmla="*/ 56 h 1091"/>
                  <a:gd name="T60" fmla="*/ 286 w 2100"/>
                  <a:gd name="T61" fmla="*/ 93 h 1091"/>
                  <a:gd name="T62" fmla="*/ 261 w 2100"/>
                  <a:gd name="T63" fmla="*/ 127 h 1091"/>
                  <a:gd name="T64" fmla="*/ 242 w 2100"/>
                  <a:gd name="T65" fmla="*/ 147 h 1091"/>
                  <a:gd name="T66" fmla="*/ 214 w 2100"/>
                  <a:gd name="T67" fmla="*/ 174 h 1091"/>
                  <a:gd name="T68" fmla="*/ 190 w 2100"/>
                  <a:gd name="T69" fmla="*/ 195 h 1091"/>
                  <a:gd name="T70" fmla="*/ 171 w 2100"/>
                  <a:gd name="T71" fmla="*/ 211 h 1091"/>
                  <a:gd name="T72" fmla="*/ 147 w 2100"/>
                  <a:gd name="T73" fmla="*/ 227 h 1091"/>
                  <a:gd name="T74" fmla="*/ 123 w 2100"/>
                  <a:gd name="T75" fmla="*/ 240 h 1091"/>
                  <a:gd name="T76" fmla="*/ 93 w 2100"/>
                  <a:gd name="T77" fmla="*/ 250 h 1091"/>
                  <a:gd name="T78" fmla="*/ 62 w 2100"/>
                  <a:gd name="T79" fmla="*/ 259 h 1091"/>
                  <a:gd name="T80" fmla="*/ 28 w 2100"/>
                  <a:gd name="T81" fmla="*/ 266 h 109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100" h="1091">
                    <a:moveTo>
                      <a:pt x="0" y="1084"/>
                    </a:moveTo>
                    <a:lnTo>
                      <a:pt x="116" y="1091"/>
                    </a:lnTo>
                    <a:lnTo>
                      <a:pt x="173" y="1091"/>
                    </a:lnTo>
                    <a:lnTo>
                      <a:pt x="242" y="1091"/>
                    </a:lnTo>
                    <a:lnTo>
                      <a:pt x="307" y="1088"/>
                    </a:lnTo>
                    <a:lnTo>
                      <a:pt x="371" y="1084"/>
                    </a:lnTo>
                    <a:lnTo>
                      <a:pt x="436" y="1076"/>
                    </a:lnTo>
                    <a:lnTo>
                      <a:pt x="494" y="1065"/>
                    </a:lnTo>
                    <a:lnTo>
                      <a:pt x="557" y="1052"/>
                    </a:lnTo>
                    <a:lnTo>
                      <a:pt x="634" y="1033"/>
                    </a:lnTo>
                    <a:lnTo>
                      <a:pt x="703" y="1008"/>
                    </a:lnTo>
                    <a:lnTo>
                      <a:pt x="768" y="988"/>
                    </a:lnTo>
                    <a:lnTo>
                      <a:pt x="840" y="961"/>
                    </a:lnTo>
                    <a:lnTo>
                      <a:pt x="909" y="929"/>
                    </a:lnTo>
                    <a:lnTo>
                      <a:pt x="978" y="897"/>
                    </a:lnTo>
                    <a:lnTo>
                      <a:pt x="1036" y="866"/>
                    </a:lnTo>
                    <a:lnTo>
                      <a:pt x="1102" y="834"/>
                    </a:lnTo>
                    <a:lnTo>
                      <a:pt x="1156" y="803"/>
                    </a:lnTo>
                    <a:lnTo>
                      <a:pt x="1217" y="767"/>
                    </a:lnTo>
                    <a:lnTo>
                      <a:pt x="1278" y="732"/>
                    </a:lnTo>
                    <a:lnTo>
                      <a:pt x="1339" y="687"/>
                    </a:lnTo>
                    <a:lnTo>
                      <a:pt x="1393" y="651"/>
                    </a:lnTo>
                    <a:lnTo>
                      <a:pt x="1450" y="603"/>
                    </a:lnTo>
                    <a:lnTo>
                      <a:pt x="1504" y="559"/>
                    </a:lnTo>
                    <a:lnTo>
                      <a:pt x="1554" y="515"/>
                    </a:lnTo>
                    <a:lnTo>
                      <a:pt x="1594" y="466"/>
                    </a:lnTo>
                    <a:lnTo>
                      <a:pt x="1629" y="427"/>
                    </a:lnTo>
                    <a:lnTo>
                      <a:pt x="1656" y="382"/>
                    </a:lnTo>
                    <a:lnTo>
                      <a:pt x="2100" y="441"/>
                    </a:lnTo>
                    <a:lnTo>
                      <a:pt x="2029" y="410"/>
                    </a:lnTo>
                    <a:lnTo>
                      <a:pt x="1976" y="382"/>
                    </a:lnTo>
                    <a:lnTo>
                      <a:pt x="1911" y="354"/>
                    </a:lnTo>
                    <a:lnTo>
                      <a:pt x="1862" y="326"/>
                    </a:lnTo>
                    <a:lnTo>
                      <a:pt x="1820" y="299"/>
                    </a:lnTo>
                    <a:lnTo>
                      <a:pt x="1782" y="279"/>
                    </a:lnTo>
                    <a:lnTo>
                      <a:pt x="1745" y="249"/>
                    </a:lnTo>
                    <a:lnTo>
                      <a:pt x="1708" y="222"/>
                    </a:lnTo>
                    <a:lnTo>
                      <a:pt x="1668" y="192"/>
                    </a:lnTo>
                    <a:lnTo>
                      <a:pt x="1625" y="153"/>
                    </a:lnTo>
                    <a:lnTo>
                      <a:pt x="1579" y="116"/>
                    </a:lnTo>
                    <a:lnTo>
                      <a:pt x="1542" y="78"/>
                    </a:lnTo>
                    <a:lnTo>
                      <a:pt x="1501" y="36"/>
                    </a:lnTo>
                    <a:lnTo>
                      <a:pt x="1469" y="0"/>
                    </a:lnTo>
                    <a:lnTo>
                      <a:pt x="1435" y="13"/>
                    </a:lnTo>
                    <a:lnTo>
                      <a:pt x="1400" y="34"/>
                    </a:lnTo>
                    <a:lnTo>
                      <a:pt x="1363" y="50"/>
                    </a:lnTo>
                    <a:lnTo>
                      <a:pt x="1320" y="69"/>
                    </a:lnTo>
                    <a:lnTo>
                      <a:pt x="1275" y="88"/>
                    </a:lnTo>
                    <a:lnTo>
                      <a:pt x="1235" y="102"/>
                    </a:lnTo>
                    <a:lnTo>
                      <a:pt x="1195" y="114"/>
                    </a:lnTo>
                    <a:lnTo>
                      <a:pt x="1150" y="128"/>
                    </a:lnTo>
                    <a:lnTo>
                      <a:pt x="1105" y="139"/>
                    </a:lnTo>
                    <a:lnTo>
                      <a:pt x="1055" y="153"/>
                    </a:lnTo>
                    <a:lnTo>
                      <a:pt x="1010" y="165"/>
                    </a:lnTo>
                    <a:lnTo>
                      <a:pt x="967" y="176"/>
                    </a:lnTo>
                    <a:lnTo>
                      <a:pt x="920" y="185"/>
                    </a:lnTo>
                    <a:lnTo>
                      <a:pt x="875" y="196"/>
                    </a:lnTo>
                    <a:lnTo>
                      <a:pt x="833" y="205"/>
                    </a:lnTo>
                    <a:lnTo>
                      <a:pt x="783" y="216"/>
                    </a:lnTo>
                    <a:lnTo>
                      <a:pt x="718" y="224"/>
                    </a:lnTo>
                    <a:lnTo>
                      <a:pt x="1175" y="307"/>
                    </a:lnTo>
                    <a:lnTo>
                      <a:pt x="1144" y="370"/>
                    </a:lnTo>
                    <a:lnTo>
                      <a:pt x="1110" y="418"/>
                    </a:lnTo>
                    <a:lnTo>
                      <a:pt x="1043" y="506"/>
                    </a:lnTo>
                    <a:lnTo>
                      <a:pt x="1005" y="548"/>
                    </a:lnTo>
                    <a:lnTo>
                      <a:pt x="967" y="587"/>
                    </a:lnTo>
                    <a:lnTo>
                      <a:pt x="898" y="655"/>
                    </a:lnTo>
                    <a:lnTo>
                      <a:pt x="856" y="695"/>
                    </a:lnTo>
                    <a:lnTo>
                      <a:pt x="806" y="743"/>
                    </a:lnTo>
                    <a:lnTo>
                      <a:pt x="760" y="779"/>
                    </a:lnTo>
                    <a:lnTo>
                      <a:pt x="722" y="811"/>
                    </a:lnTo>
                    <a:lnTo>
                      <a:pt x="684" y="841"/>
                    </a:lnTo>
                    <a:lnTo>
                      <a:pt x="638" y="873"/>
                    </a:lnTo>
                    <a:lnTo>
                      <a:pt x="588" y="905"/>
                    </a:lnTo>
                    <a:lnTo>
                      <a:pt x="538" y="929"/>
                    </a:lnTo>
                    <a:lnTo>
                      <a:pt x="490" y="957"/>
                    </a:lnTo>
                    <a:lnTo>
                      <a:pt x="428" y="980"/>
                    </a:lnTo>
                    <a:lnTo>
                      <a:pt x="371" y="1000"/>
                    </a:lnTo>
                    <a:lnTo>
                      <a:pt x="307" y="1016"/>
                    </a:lnTo>
                    <a:lnTo>
                      <a:pt x="246" y="1033"/>
                    </a:lnTo>
                    <a:lnTo>
                      <a:pt x="181" y="1048"/>
                    </a:lnTo>
                    <a:lnTo>
                      <a:pt x="110" y="1062"/>
                    </a:lnTo>
                    <a:lnTo>
                      <a:pt x="0" y="1084"/>
                    </a:lnTo>
                    <a:close/>
                  </a:path>
                </a:pathLst>
              </a:custGeom>
              <a:grpFill/>
              <a:ln w="952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n>
                    <a:solidFill>
                      <a:schemeClr val="accent1"/>
                    </a:solidFill>
                  </a:ln>
                  <a:solidFill>
                    <a:srgbClr val="0066CC"/>
                  </a:solidFill>
                </a:endParaRPr>
              </a:p>
            </p:txBody>
          </p:sp>
        </p:grpSp>
      </p:grpSp>
      <p:sp>
        <p:nvSpPr>
          <p:cNvPr id="5130" name="Text Box 29"/>
          <p:cNvSpPr txBox="1">
            <a:spLocks noChangeArrowheads="1"/>
          </p:cNvSpPr>
          <p:nvPr/>
        </p:nvSpPr>
        <p:spPr bwMode="auto">
          <a:xfrm>
            <a:off x="685800" y="5617418"/>
            <a:ext cx="2286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MX" sz="1800" b="1" dirty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RIGHT OF ASSOCIATION</a:t>
            </a:r>
            <a:endParaRPr lang="es-ES_tradnl" altLang="es-MX" sz="2400" dirty="0">
              <a:ln>
                <a:solidFill>
                  <a:schemeClr val="accent1"/>
                </a:solidFill>
              </a:ln>
              <a:solidFill>
                <a:srgbClr val="0066CC"/>
              </a:solidFill>
              <a:latin typeface="Arial" panose="020B0604020202020204" pitchFamily="34" charset="0"/>
            </a:endParaRPr>
          </a:p>
        </p:txBody>
      </p:sp>
      <p:sp>
        <p:nvSpPr>
          <p:cNvPr id="5131" name="Text Box 30"/>
          <p:cNvSpPr txBox="1">
            <a:spLocks noChangeArrowheads="1"/>
          </p:cNvSpPr>
          <p:nvPr/>
        </p:nvSpPr>
        <p:spPr bwMode="auto">
          <a:xfrm>
            <a:off x="457200" y="1724868"/>
            <a:ext cx="21796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_tradnl" altLang="es-MX" sz="1800" b="1" dirty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EMPLOYMENT STABILITY</a:t>
            </a:r>
          </a:p>
        </p:txBody>
      </p:sp>
      <p:grpSp>
        <p:nvGrpSpPr>
          <p:cNvPr id="5132" name="Group 31"/>
          <p:cNvGrpSpPr>
            <a:grpSpLocks/>
          </p:cNvGrpSpPr>
          <p:nvPr/>
        </p:nvGrpSpPr>
        <p:grpSpPr bwMode="auto">
          <a:xfrm>
            <a:off x="3733800" y="4612530"/>
            <a:ext cx="1665288" cy="936625"/>
            <a:chOff x="2693" y="3080"/>
            <a:chExt cx="1049" cy="590"/>
          </a:xfrm>
          <a:solidFill>
            <a:schemeClr val="tx2"/>
          </a:solidFill>
        </p:grpSpPr>
        <p:sp>
          <p:nvSpPr>
            <p:cNvPr id="5136" name="Freeform 32"/>
            <p:cNvSpPr>
              <a:spLocks/>
            </p:cNvSpPr>
            <p:nvPr/>
          </p:nvSpPr>
          <p:spPr bwMode="auto">
            <a:xfrm>
              <a:off x="3134" y="3281"/>
              <a:ext cx="607" cy="386"/>
            </a:xfrm>
            <a:custGeom>
              <a:avLst/>
              <a:gdLst>
                <a:gd name="T0" fmla="*/ 304 w 1214"/>
                <a:gd name="T1" fmla="*/ 193 h 773"/>
                <a:gd name="T2" fmla="*/ 304 w 1214"/>
                <a:gd name="T3" fmla="*/ 179 h 773"/>
                <a:gd name="T4" fmla="*/ 282 w 1214"/>
                <a:gd name="T5" fmla="*/ 175 h 773"/>
                <a:gd name="T6" fmla="*/ 262 w 1214"/>
                <a:gd name="T7" fmla="*/ 170 h 773"/>
                <a:gd name="T8" fmla="*/ 244 w 1214"/>
                <a:gd name="T9" fmla="*/ 165 h 773"/>
                <a:gd name="T10" fmla="*/ 225 w 1214"/>
                <a:gd name="T11" fmla="*/ 159 h 773"/>
                <a:gd name="T12" fmla="*/ 209 w 1214"/>
                <a:gd name="T13" fmla="*/ 153 h 773"/>
                <a:gd name="T14" fmla="*/ 196 w 1214"/>
                <a:gd name="T15" fmla="*/ 147 h 773"/>
                <a:gd name="T16" fmla="*/ 183 w 1214"/>
                <a:gd name="T17" fmla="*/ 142 h 773"/>
                <a:gd name="T18" fmla="*/ 169 w 1214"/>
                <a:gd name="T19" fmla="*/ 136 h 773"/>
                <a:gd name="T20" fmla="*/ 156 w 1214"/>
                <a:gd name="T21" fmla="*/ 128 h 773"/>
                <a:gd name="T22" fmla="*/ 142 w 1214"/>
                <a:gd name="T23" fmla="*/ 118 h 773"/>
                <a:gd name="T24" fmla="*/ 131 w 1214"/>
                <a:gd name="T25" fmla="*/ 110 h 773"/>
                <a:gd name="T26" fmla="*/ 119 w 1214"/>
                <a:gd name="T27" fmla="*/ 101 h 773"/>
                <a:gd name="T28" fmla="*/ 109 w 1214"/>
                <a:gd name="T29" fmla="*/ 92 h 773"/>
                <a:gd name="T30" fmla="*/ 95 w 1214"/>
                <a:gd name="T31" fmla="*/ 80 h 773"/>
                <a:gd name="T32" fmla="*/ 81 w 1214"/>
                <a:gd name="T33" fmla="*/ 67 h 773"/>
                <a:gd name="T34" fmla="*/ 73 w 1214"/>
                <a:gd name="T35" fmla="*/ 57 h 773"/>
                <a:gd name="T36" fmla="*/ 64 w 1214"/>
                <a:gd name="T37" fmla="*/ 47 h 773"/>
                <a:gd name="T38" fmla="*/ 55 w 1214"/>
                <a:gd name="T39" fmla="*/ 37 h 773"/>
                <a:gd name="T40" fmla="*/ 48 w 1214"/>
                <a:gd name="T41" fmla="*/ 27 h 773"/>
                <a:gd name="T42" fmla="*/ 38 w 1214"/>
                <a:gd name="T43" fmla="*/ 12 h 773"/>
                <a:gd name="T44" fmla="*/ 32 w 1214"/>
                <a:gd name="T45" fmla="*/ 0 h 773"/>
                <a:gd name="T46" fmla="*/ 0 w 1214"/>
                <a:gd name="T47" fmla="*/ 3 h 773"/>
                <a:gd name="T48" fmla="*/ 11 w 1214"/>
                <a:gd name="T49" fmla="*/ 25 h 773"/>
                <a:gd name="T50" fmla="*/ 27 w 1214"/>
                <a:gd name="T51" fmla="*/ 47 h 773"/>
                <a:gd name="T52" fmla="*/ 43 w 1214"/>
                <a:gd name="T53" fmla="*/ 66 h 773"/>
                <a:gd name="T54" fmla="*/ 64 w 1214"/>
                <a:gd name="T55" fmla="*/ 86 h 773"/>
                <a:gd name="T56" fmla="*/ 92 w 1214"/>
                <a:gd name="T57" fmla="*/ 114 h 773"/>
                <a:gd name="T58" fmla="*/ 124 w 1214"/>
                <a:gd name="T59" fmla="*/ 138 h 773"/>
                <a:gd name="T60" fmla="*/ 157 w 1214"/>
                <a:gd name="T61" fmla="*/ 159 h 773"/>
                <a:gd name="T62" fmla="*/ 187 w 1214"/>
                <a:gd name="T63" fmla="*/ 171 h 773"/>
                <a:gd name="T64" fmla="*/ 224 w 1214"/>
                <a:gd name="T65" fmla="*/ 184 h 773"/>
                <a:gd name="T66" fmla="*/ 254 w 1214"/>
                <a:gd name="T67" fmla="*/ 188 h 773"/>
                <a:gd name="T68" fmla="*/ 304 w 1214"/>
                <a:gd name="T69" fmla="*/ 193 h 77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14" h="773">
                  <a:moveTo>
                    <a:pt x="1214" y="773"/>
                  </a:moveTo>
                  <a:lnTo>
                    <a:pt x="1214" y="717"/>
                  </a:lnTo>
                  <a:lnTo>
                    <a:pt x="1126" y="702"/>
                  </a:lnTo>
                  <a:lnTo>
                    <a:pt x="1047" y="683"/>
                  </a:lnTo>
                  <a:lnTo>
                    <a:pt x="974" y="660"/>
                  </a:lnTo>
                  <a:lnTo>
                    <a:pt x="899" y="637"/>
                  </a:lnTo>
                  <a:lnTo>
                    <a:pt x="835" y="614"/>
                  </a:lnTo>
                  <a:lnTo>
                    <a:pt x="781" y="591"/>
                  </a:lnTo>
                  <a:lnTo>
                    <a:pt x="731" y="569"/>
                  </a:lnTo>
                  <a:lnTo>
                    <a:pt x="674" y="544"/>
                  </a:lnTo>
                  <a:lnTo>
                    <a:pt x="624" y="513"/>
                  </a:lnTo>
                  <a:lnTo>
                    <a:pt x="567" y="475"/>
                  </a:lnTo>
                  <a:lnTo>
                    <a:pt x="521" y="440"/>
                  </a:lnTo>
                  <a:lnTo>
                    <a:pt x="475" y="406"/>
                  </a:lnTo>
                  <a:lnTo>
                    <a:pt x="433" y="368"/>
                  </a:lnTo>
                  <a:lnTo>
                    <a:pt x="379" y="322"/>
                  </a:lnTo>
                  <a:lnTo>
                    <a:pt x="322" y="268"/>
                  </a:lnTo>
                  <a:lnTo>
                    <a:pt x="289" y="230"/>
                  </a:lnTo>
                  <a:lnTo>
                    <a:pt x="254" y="189"/>
                  </a:lnTo>
                  <a:lnTo>
                    <a:pt x="220" y="151"/>
                  </a:lnTo>
                  <a:lnTo>
                    <a:pt x="189" y="111"/>
                  </a:lnTo>
                  <a:lnTo>
                    <a:pt x="151" y="50"/>
                  </a:lnTo>
                  <a:lnTo>
                    <a:pt x="128" y="0"/>
                  </a:lnTo>
                  <a:lnTo>
                    <a:pt x="0" y="15"/>
                  </a:lnTo>
                  <a:lnTo>
                    <a:pt x="43" y="100"/>
                  </a:lnTo>
                  <a:lnTo>
                    <a:pt x="105" y="189"/>
                  </a:lnTo>
                  <a:lnTo>
                    <a:pt x="170" y="264"/>
                  </a:lnTo>
                  <a:lnTo>
                    <a:pt x="254" y="345"/>
                  </a:lnTo>
                  <a:lnTo>
                    <a:pt x="368" y="459"/>
                  </a:lnTo>
                  <a:lnTo>
                    <a:pt x="494" y="555"/>
                  </a:lnTo>
                  <a:lnTo>
                    <a:pt x="628" y="637"/>
                  </a:lnTo>
                  <a:lnTo>
                    <a:pt x="747" y="687"/>
                  </a:lnTo>
                  <a:lnTo>
                    <a:pt x="895" y="736"/>
                  </a:lnTo>
                  <a:lnTo>
                    <a:pt x="1016" y="755"/>
                  </a:lnTo>
                  <a:lnTo>
                    <a:pt x="1214" y="773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37" name="Freeform 33"/>
            <p:cNvSpPr>
              <a:spLocks/>
            </p:cNvSpPr>
            <p:nvPr/>
          </p:nvSpPr>
          <p:spPr bwMode="auto">
            <a:xfrm>
              <a:off x="2693" y="3080"/>
              <a:ext cx="314" cy="278"/>
            </a:xfrm>
            <a:custGeom>
              <a:avLst/>
              <a:gdLst>
                <a:gd name="T0" fmla="*/ 157 w 629"/>
                <a:gd name="T1" fmla="*/ 32 h 555"/>
                <a:gd name="T2" fmla="*/ 157 w 629"/>
                <a:gd name="T3" fmla="*/ 0 h 555"/>
                <a:gd name="T4" fmla="*/ 150 w 629"/>
                <a:gd name="T5" fmla="*/ 8 h 555"/>
                <a:gd name="T6" fmla="*/ 143 w 629"/>
                <a:gd name="T7" fmla="*/ 17 h 555"/>
                <a:gd name="T8" fmla="*/ 134 w 629"/>
                <a:gd name="T9" fmla="*/ 25 h 555"/>
                <a:gd name="T10" fmla="*/ 123 w 629"/>
                <a:gd name="T11" fmla="*/ 35 h 555"/>
                <a:gd name="T12" fmla="*/ 111 w 629"/>
                <a:gd name="T13" fmla="*/ 46 h 555"/>
                <a:gd name="T14" fmla="*/ 100 w 629"/>
                <a:gd name="T15" fmla="*/ 56 h 555"/>
                <a:gd name="T16" fmla="*/ 89 w 629"/>
                <a:gd name="T17" fmla="*/ 65 h 555"/>
                <a:gd name="T18" fmla="*/ 80 w 629"/>
                <a:gd name="T19" fmla="*/ 73 h 555"/>
                <a:gd name="T20" fmla="*/ 69 w 629"/>
                <a:gd name="T21" fmla="*/ 80 h 555"/>
                <a:gd name="T22" fmla="*/ 59 w 629"/>
                <a:gd name="T23" fmla="*/ 87 h 555"/>
                <a:gd name="T24" fmla="*/ 46 w 629"/>
                <a:gd name="T25" fmla="*/ 94 h 555"/>
                <a:gd name="T26" fmla="*/ 34 w 629"/>
                <a:gd name="T27" fmla="*/ 100 h 555"/>
                <a:gd name="T28" fmla="*/ 22 w 629"/>
                <a:gd name="T29" fmla="*/ 105 h 555"/>
                <a:gd name="T30" fmla="*/ 9 w 629"/>
                <a:gd name="T31" fmla="*/ 110 h 555"/>
                <a:gd name="T32" fmla="*/ 0 w 629"/>
                <a:gd name="T33" fmla="*/ 115 h 555"/>
                <a:gd name="T34" fmla="*/ 0 w 629"/>
                <a:gd name="T35" fmla="*/ 139 h 555"/>
                <a:gd name="T36" fmla="*/ 17 w 629"/>
                <a:gd name="T37" fmla="*/ 134 h 555"/>
                <a:gd name="T38" fmla="*/ 42 w 629"/>
                <a:gd name="T39" fmla="*/ 123 h 555"/>
                <a:gd name="T40" fmla="*/ 74 w 629"/>
                <a:gd name="T41" fmla="*/ 110 h 555"/>
                <a:gd name="T42" fmla="*/ 98 w 629"/>
                <a:gd name="T43" fmla="*/ 95 h 555"/>
                <a:gd name="T44" fmla="*/ 119 w 629"/>
                <a:gd name="T45" fmla="*/ 74 h 555"/>
                <a:gd name="T46" fmla="*/ 141 w 629"/>
                <a:gd name="T47" fmla="*/ 56 h 555"/>
                <a:gd name="T48" fmla="*/ 157 w 629"/>
                <a:gd name="T49" fmla="*/ 39 h 555"/>
                <a:gd name="T50" fmla="*/ 157 w 629"/>
                <a:gd name="T51" fmla="*/ 1 h 555"/>
                <a:gd name="T52" fmla="*/ 157 w 629"/>
                <a:gd name="T53" fmla="*/ 1 h 555"/>
                <a:gd name="T54" fmla="*/ 157 w 629"/>
                <a:gd name="T55" fmla="*/ 32 h 55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629" h="555">
                  <a:moveTo>
                    <a:pt x="629" y="125"/>
                  </a:moveTo>
                  <a:lnTo>
                    <a:pt x="629" y="0"/>
                  </a:lnTo>
                  <a:lnTo>
                    <a:pt x="603" y="32"/>
                  </a:lnTo>
                  <a:lnTo>
                    <a:pt x="575" y="65"/>
                  </a:lnTo>
                  <a:lnTo>
                    <a:pt x="538" y="100"/>
                  </a:lnTo>
                  <a:lnTo>
                    <a:pt x="492" y="139"/>
                  </a:lnTo>
                  <a:lnTo>
                    <a:pt x="447" y="183"/>
                  </a:lnTo>
                  <a:lnTo>
                    <a:pt x="402" y="224"/>
                  </a:lnTo>
                  <a:lnTo>
                    <a:pt x="359" y="258"/>
                  </a:lnTo>
                  <a:lnTo>
                    <a:pt x="321" y="289"/>
                  </a:lnTo>
                  <a:lnTo>
                    <a:pt x="279" y="317"/>
                  </a:lnTo>
                  <a:lnTo>
                    <a:pt x="236" y="345"/>
                  </a:lnTo>
                  <a:lnTo>
                    <a:pt x="185" y="374"/>
                  </a:lnTo>
                  <a:lnTo>
                    <a:pt x="137" y="397"/>
                  </a:lnTo>
                  <a:lnTo>
                    <a:pt x="89" y="418"/>
                  </a:lnTo>
                  <a:lnTo>
                    <a:pt x="38" y="439"/>
                  </a:lnTo>
                  <a:lnTo>
                    <a:pt x="0" y="457"/>
                  </a:lnTo>
                  <a:lnTo>
                    <a:pt x="0" y="555"/>
                  </a:lnTo>
                  <a:lnTo>
                    <a:pt x="69" y="535"/>
                  </a:lnTo>
                  <a:lnTo>
                    <a:pt x="169" y="492"/>
                  </a:lnTo>
                  <a:lnTo>
                    <a:pt x="298" y="437"/>
                  </a:lnTo>
                  <a:lnTo>
                    <a:pt x="393" y="378"/>
                  </a:lnTo>
                  <a:lnTo>
                    <a:pt x="479" y="294"/>
                  </a:lnTo>
                  <a:lnTo>
                    <a:pt x="565" y="224"/>
                  </a:lnTo>
                  <a:lnTo>
                    <a:pt x="629" y="156"/>
                  </a:lnTo>
                  <a:lnTo>
                    <a:pt x="629" y="2"/>
                  </a:lnTo>
                  <a:lnTo>
                    <a:pt x="629" y="4"/>
                  </a:lnTo>
                  <a:lnTo>
                    <a:pt x="629" y="125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38" name="Freeform 34"/>
            <p:cNvSpPr>
              <a:spLocks/>
            </p:cNvSpPr>
            <p:nvPr/>
          </p:nvSpPr>
          <p:spPr bwMode="auto">
            <a:xfrm>
              <a:off x="3009" y="3081"/>
              <a:ext cx="375" cy="172"/>
            </a:xfrm>
            <a:custGeom>
              <a:avLst/>
              <a:gdLst>
                <a:gd name="T0" fmla="*/ 187 w 752"/>
                <a:gd name="T1" fmla="*/ 86 h 344"/>
                <a:gd name="T2" fmla="*/ 187 w 752"/>
                <a:gd name="T3" fmla="*/ 60 h 344"/>
                <a:gd name="T4" fmla="*/ 175 w 752"/>
                <a:gd name="T5" fmla="*/ 58 h 344"/>
                <a:gd name="T6" fmla="*/ 163 w 752"/>
                <a:gd name="T7" fmla="*/ 55 h 344"/>
                <a:gd name="T8" fmla="*/ 151 w 752"/>
                <a:gd name="T9" fmla="*/ 53 h 344"/>
                <a:gd name="T10" fmla="*/ 139 w 752"/>
                <a:gd name="T11" fmla="*/ 50 h 344"/>
                <a:gd name="T12" fmla="*/ 125 w 752"/>
                <a:gd name="T13" fmla="*/ 46 h 344"/>
                <a:gd name="T14" fmla="*/ 109 w 752"/>
                <a:gd name="T15" fmla="*/ 42 h 344"/>
                <a:gd name="T16" fmla="*/ 91 w 752"/>
                <a:gd name="T17" fmla="*/ 37 h 344"/>
                <a:gd name="T18" fmla="*/ 72 w 752"/>
                <a:gd name="T19" fmla="*/ 31 h 344"/>
                <a:gd name="T20" fmla="*/ 60 w 752"/>
                <a:gd name="T21" fmla="*/ 27 h 344"/>
                <a:gd name="T22" fmla="*/ 46 w 752"/>
                <a:gd name="T23" fmla="*/ 22 h 344"/>
                <a:gd name="T24" fmla="*/ 30 w 752"/>
                <a:gd name="T25" fmla="*/ 15 h 344"/>
                <a:gd name="T26" fmla="*/ 16 w 752"/>
                <a:gd name="T27" fmla="*/ 9 h 344"/>
                <a:gd name="T28" fmla="*/ 6 w 752"/>
                <a:gd name="T29" fmla="*/ 4 h 344"/>
                <a:gd name="T30" fmla="*/ 0 w 752"/>
                <a:gd name="T31" fmla="*/ 0 h 344"/>
                <a:gd name="T32" fmla="*/ 0 w 752"/>
                <a:gd name="T33" fmla="*/ 33 h 344"/>
                <a:gd name="T34" fmla="*/ 11 w 752"/>
                <a:gd name="T35" fmla="*/ 41 h 344"/>
                <a:gd name="T36" fmla="*/ 35 w 752"/>
                <a:gd name="T37" fmla="*/ 53 h 344"/>
                <a:gd name="T38" fmla="*/ 62 w 752"/>
                <a:gd name="T39" fmla="*/ 64 h 344"/>
                <a:gd name="T40" fmla="*/ 87 w 752"/>
                <a:gd name="T41" fmla="*/ 71 h 344"/>
                <a:gd name="T42" fmla="*/ 115 w 752"/>
                <a:gd name="T43" fmla="*/ 79 h 344"/>
                <a:gd name="T44" fmla="*/ 144 w 752"/>
                <a:gd name="T45" fmla="*/ 84 h 344"/>
                <a:gd name="T46" fmla="*/ 164 w 752"/>
                <a:gd name="T47" fmla="*/ 86 h 344"/>
                <a:gd name="T48" fmla="*/ 187 w 752"/>
                <a:gd name="T49" fmla="*/ 86 h 3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52" h="344">
                  <a:moveTo>
                    <a:pt x="752" y="344"/>
                  </a:moveTo>
                  <a:lnTo>
                    <a:pt x="752" y="238"/>
                  </a:lnTo>
                  <a:lnTo>
                    <a:pt x="703" y="229"/>
                  </a:lnTo>
                  <a:lnTo>
                    <a:pt x="653" y="220"/>
                  </a:lnTo>
                  <a:lnTo>
                    <a:pt x="606" y="209"/>
                  </a:lnTo>
                  <a:lnTo>
                    <a:pt x="558" y="197"/>
                  </a:lnTo>
                  <a:lnTo>
                    <a:pt x="502" y="183"/>
                  </a:lnTo>
                  <a:lnTo>
                    <a:pt x="440" y="168"/>
                  </a:lnTo>
                  <a:lnTo>
                    <a:pt x="364" y="145"/>
                  </a:lnTo>
                  <a:lnTo>
                    <a:pt x="290" y="123"/>
                  </a:lnTo>
                  <a:lnTo>
                    <a:pt x="241" y="108"/>
                  </a:lnTo>
                  <a:lnTo>
                    <a:pt x="184" y="86"/>
                  </a:lnTo>
                  <a:lnTo>
                    <a:pt x="121" y="60"/>
                  </a:lnTo>
                  <a:lnTo>
                    <a:pt x="65" y="34"/>
                  </a:lnTo>
                  <a:lnTo>
                    <a:pt x="24" y="14"/>
                  </a:lnTo>
                  <a:lnTo>
                    <a:pt x="0" y="0"/>
                  </a:lnTo>
                  <a:lnTo>
                    <a:pt x="0" y="131"/>
                  </a:lnTo>
                  <a:lnTo>
                    <a:pt x="47" y="164"/>
                  </a:lnTo>
                  <a:lnTo>
                    <a:pt x="142" y="210"/>
                  </a:lnTo>
                  <a:lnTo>
                    <a:pt x="251" y="256"/>
                  </a:lnTo>
                  <a:lnTo>
                    <a:pt x="350" y="282"/>
                  </a:lnTo>
                  <a:lnTo>
                    <a:pt x="463" y="314"/>
                  </a:lnTo>
                  <a:lnTo>
                    <a:pt x="577" y="335"/>
                  </a:lnTo>
                  <a:lnTo>
                    <a:pt x="657" y="343"/>
                  </a:lnTo>
                  <a:lnTo>
                    <a:pt x="752" y="344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  <p:sp>
          <p:nvSpPr>
            <p:cNvPr id="5139" name="Freeform 35"/>
            <p:cNvSpPr>
              <a:spLocks/>
            </p:cNvSpPr>
            <p:nvPr/>
          </p:nvSpPr>
          <p:spPr bwMode="auto">
            <a:xfrm>
              <a:off x="2693" y="3144"/>
              <a:ext cx="1049" cy="526"/>
            </a:xfrm>
            <a:custGeom>
              <a:avLst/>
              <a:gdLst>
                <a:gd name="T0" fmla="*/ 496 w 2098"/>
                <a:gd name="T1" fmla="*/ 263 h 1051"/>
                <a:gd name="T2" fmla="*/ 465 w 2098"/>
                <a:gd name="T3" fmla="*/ 263 h 1051"/>
                <a:gd name="T4" fmla="*/ 432 w 2098"/>
                <a:gd name="T5" fmla="*/ 261 h 1051"/>
                <a:gd name="T6" fmla="*/ 402 w 2098"/>
                <a:gd name="T7" fmla="*/ 257 h 1051"/>
                <a:gd name="T8" fmla="*/ 367 w 2098"/>
                <a:gd name="T9" fmla="*/ 249 h 1051"/>
                <a:gd name="T10" fmla="*/ 333 w 2098"/>
                <a:gd name="T11" fmla="*/ 238 h 1051"/>
                <a:gd name="T12" fmla="*/ 298 w 2098"/>
                <a:gd name="T13" fmla="*/ 224 h 1051"/>
                <a:gd name="T14" fmla="*/ 266 w 2098"/>
                <a:gd name="T15" fmla="*/ 209 h 1051"/>
                <a:gd name="T16" fmla="*/ 236 w 2098"/>
                <a:gd name="T17" fmla="*/ 194 h 1051"/>
                <a:gd name="T18" fmla="*/ 206 w 2098"/>
                <a:gd name="T19" fmla="*/ 177 h 1051"/>
                <a:gd name="T20" fmla="*/ 177 w 2098"/>
                <a:gd name="T21" fmla="*/ 158 h 1051"/>
                <a:gd name="T22" fmla="*/ 149 w 2098"/>
                <a:gd name="T23" fmla="*/ 136 h 1051"/>
                <a:gd name="T24" fmla="*/ 127 w 2098"/>
                <a:gd name="T25" fmla="*/ 114 h 1051"/>
                <a:gd name="T26" fmla="*/ 111 w 2098"/>
                <a:gd name="T27" fmla="*/ 93 h 1051"/>
                <a:gd name="T28" fmla="*/ 16 w 2098"/>
                <a:gd name="T29" fmla="*/ 100 h 1051"/>
                <a:gd name="T30" fmla="*/ 48 w 2098"/>
                <a:gd name="T31" fmla="*/ 86 h 1051"/>
                <a:gd name="T32" fmla="*/ 71 w 2098"/>
                <a:gd name="T33" fmla="*/ 74 h 1051"/>
                <a:gd name="T34" fmla="*/ 90 w 2098"/>
                <a:gd name="T35" fmla="*/ 62 h 1051"/>
                <a:gd name="T36" fmla="*/ 108 w 2098"/>
                <a:gd name="T37" fmla="*/ 48 h 1051"/>
                <a:gd name="T38" fmla="*/ 129 w 2098"/>
                <a:gd name="T39" fmla="*/ 28 h 1051"/>
                <a:gd name="T40" fmla="*/ 150 w 2098"/>
                <a:gd name="T41" fmla="*/ 10 h 1051"/>
                <a:gd name="T42" fmla="*/ 166 w 2098"/>
                <a:gd name="T43" fmla="*/ 5 h 1051"/>
                <a:gd name="T44" fmla="*/ 184 w 2098"/>
                <a:gd name="T45" fmla="*/ 13 h 1051"/>
                <a:gd name="T46" fmla="*/ 206 w 2098"/>
                <a:gd name="T47" fmla="*/ 22 h 1051"/>
                <a:gd name="T48" fmla="*/ 226 w 2098"/>
                <a:gd name="T49" fmla="*/ 29 h 1051"/>
                <a:gd name="T50" fmla="*/ 249 w 2098"/>
                <a:gd name="T51" fmla="*/ 35 h 1051"/>
                <a:gd name="T52" fmla="*/ 273 w 2098"/>
                <a:gd name="T53" fmla="*/ 41 h 1051"/>
                <a:gd name="T54" fmla="*/ 295 w 2098"/>
                <a:gd name="T55" fmla="*/ 46 h 1051"/>
                <a:gd name="T56" fmla="*/ 317 w 2098"/>
                <a:gd name="T57" fmla="*/ 51 h 1051"/>
                <a:gd name="T58" fmla="*/ 346 w 2098"/>
                <a:gd name="T59" fmla="*/ 55 h 1051"/>
                <a:gd name="T60" fmla="*/ 239 w 2098"/>
                <a:gd name="T61" fmla="*/ 90 h 1051"/>
                <a:gd name="T62" fmla="*/ 264 w 2098"/>
                <a:gd name="T63" fmla="*/ 123 h 1051"/>
                <a:gd name="T64" fmla="*/ 284 w 2098"/>
                <a:gd name="T65" fmla="*/ 142 h 1051"/>
                <a:gd name="T66" fmla="*/ 311 w 2098"/>
                <a:gd name="T67" fmla="*/ 168 h 1051"/>
                <a:gd name="T68" fmla="*/ 335 w 2098"/>
                <a:gd name="T69" fmla="*/ 188 h 1051"/>
                <a:gd name="T70" fmla="*/ 354 w 2098"/>
                <a:gd name="T71" fmla="*/ 203 h 1051"/>
                <a:gd name="T72" fmla="*/ 378 w 2098"/>
                <a:gd name="T73" fmla="*/ 218 h 1051"/>
                <a:gd name="T74" fmla="*/ 403 w 2098"/>
                <a:gd name="T75" fmla="*/ 231 h 1051"/>
                <a:gd name="T76" fmla="*/ 432 w 2098"/>
                <a:gd name="T77" fmla="*/ 241 h 1051"/>
                <a:gd name="T78" fmla="*/ 464 w 2098"/>
                <a:gd name="T79" fmla="*/ 249 h 1051"/>
                <a:gd name="T80" fmla="*/ 497 w 2098"/>
                <a:gd name="T81" fmla="*/ 256 h 105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098" h="1051">
                  <a:moveTo>
                    <a:pt x="2098" y="1043"/>
                  </a:moveTo>
                  <a:lnTo>
                    <a:pt x="1982" y="1051"/>
                  </a:lnTo>
                  <a:lnTo>
                    <a:pt x="1926" y="1051"/>
                  </a:lnTo>
                  <a:lnTo>
                    <a:pt x="1857" y="1051"/>
                  </a:lnTo>
                  <a:lnTo>
                    <a:pt x="1792" y="1046"/>
                  </a:lnTo>
                  <a:lnTo>
                    <a:pt x="1727" y="1043"/>
                  </a:lnTo>
                  <a:lnTo>
                    <a:pt x="1663" y="1035"/>
                  </a:lnTo>
                  <a:lnTo>
                    <a:pt x="1606" y="1025"/>
                  </a:lnTo>
                  <a:lnTo>
                    <a:pt x="1542" y="1013"/>
                  </a:lnTo>
                  <a:lnTo>
                    <a:pt x="1465" y="994"/>
                  </a:lnTo>
                  <a:lnTo>
                    <a:pt x="1397" y="971"/>
                  </a:lnTo>
                  <a:lnTo>
                    <a:pt x="1332" y="952"/>
                  </a:lnTo>
                  <a:lnTo>
                    <a:pt x="1259" y="925"/>
                  </a:lnTo>
                  <a:lnTo>
                    <a:pt x="1190" y="894"/>
                  </a:lnTo>
                  <a:lnTo>
                    <a:pt x="1121" y="864"/>
                  </a:lnTo>
                  <a:lnTo>
                    <a:pt x="1064" y="835"/>
                  </a:lnTo>
                  <a:lnTo>
                    <a:pt x="999" y="804"/>
                  </a:lnTo>
                  <a:lnTo>
                    <a:pt x="944" y="775"/>
                  </a:lnTo>
                  <a:lnTo>
                    <a:pt x="882" y="740"/>
                  </a:lnTo>
                  <a:lnTo>
                    <a:pt x="821" y="706"/>
                  </a:lnTo>
                  <a:lnTo>
                    <a:pt x="760" y="664"/>
                  </a:lnTo>
                  <a:lnTo>
                    <a:pt x="706" y="629"/>
                  </a:lnTo>
                  <a:lnTo>
                    <a:pt x="649" y="583"/>
                  </a:lnTo>
                  <a:lnTo>
                    <a:pt x="595" y="541"/>
                  </a:lnTo>
                  <a:lnTo>
                    <a:pt x="546" y="499"/>
                  </a:lnTo>
                  <a:lnTo>
                    <a:pt x="505" y="453"/>
                  </a:lnTo>
                  <a:lnTo>
                    <a:pt x="470" y="413"/>
                  </a:lnTo>
                  <a:lnTo>
                    <a:pt x="444" y="371"/>
                  </a:lnTo>
                  <a:lnTo>
                    <a:pt x="0" y="429"/>
                  </a:lnTo>
                  <a:lnTo>
                    <a:pt x="62" y="398"/>
                  </a:lnTo>
                  <a:lnTo>
                    <a:pt x="135" y="367"/>
                  </a:lnTo>
                  <a:lnTo>
                    <a:pt x="192" y="341"/>
                  </a:lnTo>
                  <a:lnTo>
                    <a:pt x="236" y="320"/>
                  </a:lnTo>
                  <a:lnTo>
                    <a:pt x="283" y="295"/>
                  </a:lnTo>
                  <a:lnTo>
                    <a:pt x="321" y="272"/>
                  </a:lnTo>
                  <a:lnTo>
                    <a:pt x="358" y="248"/>
                  </a:lnTo>
                  <a:lnTo>
                    <a:pt x="391" y="218"/>
                  </a:lnTo>
                  <a:lnTo>
                    <a:pt x="431" y="189"/>
                  </a:lnTo>
                  <a:lnTo>
                    <a:pt x="474" y="152"/>
                  </a:lnTo>
                  <a:lnTo>
                    <a:pt x="516" y="112"/>
                  </a:lnTo>
                  <a:lnTo>
                    <a:pt x="553" y="79"/>
                  </a:lnTo>
                  <a:lnTo>
                    <a:pt x="598" y="38"/>
                  </a:lnTo>
                  <a:lnTo>
                    <a:pt x="630" y="0"/>
                  </a:lnTo>
                  <a:lnTo>
                    <a:pt x="664" y="17"/>
                  </a:lnTo>
                  <a:lnTo>
                    <a:pt x="699" y="36"/>
                  </a:lnTo>
                  <a:lnTo>
                    <a:pt x="736" y="52"/>
                  </a:lnTo>
                  <a:lnTo>
                    <a:pt x="779" y="70"/>
                  </a:lnTo>
                  <a:lnTo>
                    <a:pt x="824" y="88"/>
                  </a:lnTo>
                  <a:lnTo>
                    <a:pt x="865" y="102"/>
                  </a:lnTo>
                  <a:lnTo>
                    <a:pt x="904" y="114"/>
                  </a:lnTo>
                  <a:lnTo>
                    <a:pt x="949" y="128"/>
                  </a:lnTo>
                  <a:lnTo>
                    <a:pt x="996" y="139"/>
                  </a:lnTo>
                  <a:lnTo>
                    <a:pt x="1044" y="152"/>
                  </a:lnTo>
                  <a:lnTo>
                    <a:pt x="1089" y="163"/>
                  </a:lnTo>
                  <a:lnTo>
                    <a:pt x="1133" y="175"/>
                  </a:lnTo>
                  <a:lnTo>
                    <a:pt x="1180" y="182"/>
                  </a:lnTo>
                  <a:lnTo>
                    <a:pt x="1224" y="193"/>
                  </a:lnTo>
                  <a:lnTo>
                    <a:pt x="1266" y="202"/>
                  </a:lnTo>
                  <a:lnTo>
                    <a:pt x="1316" y="212"/>
                  </a:lnTo>
                  <a:lnTo>
                    <a:pt x="1384" y="219"/>
                  </a:lnTo>
                  <a:lnTo>
                    <a:pt x="925" y="299"/>
                  </a:lnTo>
                  <a:lnTo>
                    <a:pt x="955" y="360"/>
                  </a:lnTo>
                  <a:lnTo>
                    <a:pt x="991" y="406"/>
                  </a:lnTo>
                  <a:lnTo>
                    <a:pt x="1056" y="491"/>
                  </a:lnTo>
                  <a:lnTo>
                    <a:pt x="1094" y="530"/>
                  </a:lnTo>
                  <a:lnTo>
                    <a:pt x="1133" y="568"/>
                  </a:lnTo>
                  <a:lnTo>
                    <a:pt x="1201" y="633"/>
                  </a:lnTo>
                  <a:lnTo>
                    <a:pt x="1243" y="671"/>
                  </a:lnTo>
                  <a:lnTo>
                    <a:pt x="1293" y="717"/>
                  </a:lnTo>
                  <a:lnTo>
                    <a:pt x="1339" y="752"/>
                  </a:lnTo>
                  <a:lnTo>
                    <a:pt x="1377" y="782"/>
                  </a:lnTo>
                  <a:lnTo>
                    <a:pt x="1416" y="812"/>
                  </a:lnTo>
                  <a:lnTo>
                    <a:pt x="1462" y="841"/>
                  </a:lnTo>
                  <a:lnTo>
                    <a:pt x="1511" y="872"/>
                  </a:lnTo>
                  <a:lnTo>
                    <a:pt x="1561" y="894"/>
                  </a:lnTo>
                  <a:lnTo>
                    <a:pt x="1610" y="921"/>
                  </a:lnTo>
                  <a:lnTo>
                    <a:pt x="1671" y="944"/>
                  </a:lnTo>
                  <a:lnTo>
                    <a:pt x="1727" y="963"/>
                  </a:lnTo>
                  <a:lnTo>
                    <a:pt x="1792" y="979"/>
                  </a:lnTo>
                  <a:lnTo>
                    <a:pt x="1853" y="994"/>
                  </a:lnTo>
                  <a:lnTo>
                    <a:pt x="1918" y="1009"/>
                  </a:lnTo>
                  <a:lnTo>
                    <a:pt x="1986" y="1021"/>
                  </a:lnTo>
                  <a:lnTo>
                    <a:pt x="2098" y="1043"/>
                  </a:lnTo>
                  <a:close/>
                </a:path>
              </a:pathLst>
            </a:custGeom>
            <a:grpFill/>
            <a:ln w="952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</a:endParaRPr>
            </a:p>
          </p:txBody>
        </p:sp>
      </p:grpSp>
      <p:sp>
        <p:nvSpPr>
          <p:cNvPr id="5133" name="Text Box 36"/>
          <p:cNvSpPr txBox="1">
            <a:spLocks noChangeArrowheads="1"/>
          </p:cNvSpPr>
          <p:nvPr/>
        </p:nvSpPr>
        <p:spPr bwMode="auto">
          <a:xfrm>
            <a:off x="5167646" y="1762968"/>
            <a:ext cx="38395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800" b="1" dirty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MINIMUM </a:t>
            </a:r>
            <a:r>
              <a:rPr lang="es-MX" altLang="es-MX" sz="1800" b="1" dirty="0" smtClean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TERMS &amp; </a:t>
            </a:r>
            <a:r>
              <a:rPr lang="es-MX" altLang="es-MX" sz="1800" b="1" dirty="0" smtClean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CONDITIONS</a:t>
            </a:r>
            <a:endParaRPr lang="es-MX" altLang="es-MX" sz="1800" b="1" dirty="0">
              <a:ln>
                <a:solidFill>
                  <a:schemeClr val="accent1"/>
                </a:solidFill>
              </a:ln>
              <a:solidFill>
                <a:srgbClr val="0066CC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MX" altLang="es-MX" sz="1800" b="1" dirty="0">
                <a:ln>
                  <a:solidFill>
                    <a:schemeClr val="accent1"/>
                  </a:solidFill>
                </a:ln>
                <a:solidFill>
                  <a:srgbClr val="0066CC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6773" name="Rectangle 37"/>
          <p:cNvSpPr>
            <a:spLocks noChangeArrowheads="1"/>
          </p:cNvSpPr>
          <p:nvPr/>
        </p:nvSpPr>
        <p:spPr bwMode="auto">
          <a:xfrm>
            <a:off x="250825" y="260350"/>
            <a:ext cx="8642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7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MX" sz="2800" dirty="0">
              <a:solidFill>
                <a:prstClr val="black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36" name="Rectangle 16"/>
          <p:cNvSpPr txBox="1">
            <a:spLocks noChangeArrowheads="1"/>
          </p:cNvSpPr>
          <p:nvPr/>
        </p:nvSpPr>
        <p:spPr>
          <a:xfrm>
            <a:off x="231231" y="1111250"/>
            <a:ext cx="7772400" cy="5881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>
              <a:spcBef>
                <a:spcPct val="0"/>
              </a:spcBef>
              <a:buNone/>
              <a:defRPr sz="2000">
                <a:solidFill>
                  <a:schemeClr val="tx2">
                    <a:lumMod val="75000"/>
                  </a:schemeClr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s-ES_tradnl" dirty="0"/>
              <a:t>THE PILLARS OF LABOR LAW IN MEXICO</a:t>
            </a:r>
            <a:br>
              <a:rPr lang="es-ES_tradnl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2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484558" y="1596629"/>
            <a:ext cx="4040188" cy="407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rgbClr val="C00000"/>
                </a:solidFill>
              </a:rPr>
              <a:t>Labor Justice 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62198" y="2204863"/>
            <a:ext cx="4040188" cy="42786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Constitutional Amendment: Labor Boards transfer from Executive </a:t>
            </a:r>
            <a:r>
              <a:rPr lang="en-US" sz="1800" dirty="0" smtClean="0"/>
              <a:t>Power to the Judicial </a:t>
            </a:r>
            <a:r>
              <a:rPr lang="en-US" sz="1800" dirty="0" smtClean="0"/>
              <a:t>Power.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Federal a</a:t>
            </a:r>
            <a:r>
              <a:rPr lang="en-US" sz="1800" dirty="0" smtClean="0"/>
              <a:t>dministrative body takes over </a:t>
            </a:r>
            <a:r>
              <a:rPr lang="en-US" sz="1800" dirty="0" smtClean="0"/>
              <a:t>conciliation, </a:t>
            </a:r>
            <a:r>
              <a:rPr lang="en-US" sz="1800" dirty="0" smtClean="0"/>
              <a:t>union registration, CBAs administration &amp; conflicts.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Approx. 800,000 labor cases (50% federal jurisdiction).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dirty="0" smtClean="0"/>
              <a:t>One </a:t>
            </a:r>
            <a:r>
              <a:rPr lang="en-US" sz="1800" dirty="0" smtClean="0"/>
              <a:t>year to prepare the </a:t>
            </a:r>
            <a:r>
              <a:rPr lang="en-US" sz="1800" dirty="0" smtClean="0"/>
              <a:t>secondary legislation, including:</a:t>
            </a:r>
          </a:p>
          <a:p>
            <a:pPr marL="0" indent="0">
              <a:buNone/>
            </a:pPr>
            <a:r>
              <a:rPr lang="en-US" sz="1800" dirty="0" smtClean="0"/>
              <a:t>	1) Labor procedure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2) Administrative bodies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3) Judicial Branch Law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4788024" y="1650776"/>
            <a:ext cx="4041775" cy="398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s-MX"/>
            </a:defPPr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C00000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Subcontracting</a:t>
            </a:r>
            <a:endParaRPr lang="en-US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726379" y="2204864"/>
            <a:ext cx="3878069" cy="2142782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txBody>
          <a:bodyPr/>
          <a:lstStyle>
            <a:defPPr>
              <a:defRPr lang="es-MX"/>
            </a:defPPr>
            <a:lvl1pPr marL="285750" indent="-285750">
              <a:spcBef>
                <a:spcPct val="20000"/>
              </a:spcBef>
              <a:buFont typeface="Wingdings" panose="05000000000000000000" pitchFamily="2" charset="2"/>
              <a:buChar char="Ø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 smtClean="0"/>
              <a:t>Legality questioned</a:t>
            </a:r>
          </a:p>
          <a:p>
            <a:r>
              <a:rPr lang="en-US" dirty="0" smtClean="0"/>
              <a:t>Abuses</a:t>
            </a:r>
          </a:p>
          <a:p>
            <a:r>
              <a:rPr lang="en-US" dirty="0" smtClean="0"/>
              <a:t>Extraordinary requirements and </a:t>
            </a:r>
            <a:r>
              <a:rPr lang="en-US" dirty="0" smtClean="0"/>
              <a:t>conditions:</a:t>
            </a:r>
          </a:p>
          <a:p>
            <a:r>
              <a:rPr lang="en-US" dirty="0" smtClean="0"/>
              <a:t>Reform to VAT and Income Tax laws. </a:t>
            </a:r>
            <a:endParaRPr lang="en-US" dirty="0"/>
          </a:p>
        </p:txBody>
      </p:sp>
      <p:sp>
        <p:nvSpPr>
          <p:cNvPr id="10" name="TextBox 6"/>
          <p:cNvSpPr txBox="1"/>
          <p:nvPr/>
        </p:nvSpPr>
        <p:spPr>
          <a:xfrm>
            <a:off x="4726379" y="5406315"/>
            <a:ext cx="401386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dirty="0" smtClean="0"/>
              <a:t>Reform in the Senate pending a </a:t>
            </a:r>
            <a:r>
              <a:rPr lang="en-US" sz="1600" dirty="0" smtClean="0"/>
              <a:t>decision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600" dirty="0" smtClean="0"/>
              <a:t>ILO Convention 98 At Senate</a:t>
            </a:r>
            <a:endParaRPr lang="en-US" sz="1600" dirty="0" smtClean="0"/>
          </a:p>
          <a:p>
            <a:pPr algn="l"/>
            <a:endParaRPr lang="en-US" sz="1600" dirty="0" smtClean="0"/>
          </a:p>
          <a:p>
            <a:pPr algn="l"/>
            <a:endParaRPr lang="en-US" sz="1600" dirty="0"/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4706689" y="4509120"/>
            <a:ext cx="4041775" cy="398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s-MX"/>
            </a:defPPr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C00000"/>
                </a:solidFill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Right of association</a:t>
            </a:r>
          </a:p>
          <a:p>
            <a:r>
              <a:rPr lang="en-US" dirty="0"/>
              <a:t>Collective Bargaining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139112" cy="8350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WHAT IS GOING ON?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75614" y="2932496"/>
            <a:ext cx="3100032" cy="3475274"/>
          </a:xfrm>
          <a:prstGeom prst="rect">
            <a:avLst/>
          </a:prstGeom>
          <a:noFill/>
          <a:ln w="19050" algn="ctr">
            <a:solidFill>
              <a:srgbClr val="00386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b"/>
          <a:lstStyle/>
          <a:p>
            <a:pPr algn="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77438" y="2340169"/>
            <a:ext cx="3098207" cy="584775"/>
          </a:xfrm>
          <a:prstGeom prst="rect">
            <a:avLst/>
          </a:prstGeom>
          <a:solidFill>
            <a:srgbClr val="0038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s-MX" sz="1600" b="1" dirty="0">
                <a:solidFill>
                  <a:prstClr val="white"/>
                </a:solidFill>
              </a:rPr>
              <a:t>CONCILIATION AND ARBITRATION BOARD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27577" y="3552120"/>
            <a:ext cx="2838317" cy="268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91440" rIns="0" bIns="0" anchor="t"/>
          <a:lstStyle/>
          <a:p>
            <a:pPr marL="358775" indent="-285750">
              <a:buClr>
                <a:srgbClr val="00B0F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Ordinary and Special Procedure for labor dispute resolution. </a:t>
            </a:r>
          </a:p>
          <a:p>
            <a:pPr marL="358775" indent="-285750">
              <a:buClr>
                <a:srgbClr val="00B0F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Union Registration of local jurisdiction. </a:t>
            </a:r>
          </a:p>
          <a:p>
            <a:pPr marL="358775" indent="-285750">
              <a:buClr>
                <a:srgbClr val="00B0F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Administration of </a:t>
            </a:r>
            <a:r>
              <a:rPr lang="en-US" sz="1400" dirty="0" smtClean="0">
                <a:solidFill>
                  <a:prstClr val="black"/>
                </a:solidFill>
              </a:rPr>
              <a:t>Collective Bargaining Agreements and </a:t>
            </a:r>
            <a:r>
              <a:rPr lang="en-US" sz="1400" dirty="0" smtClean="0">
                <a:solidFill>
                  <a:prstClr val="black"/>
                </a:solidFill>
              </a:rPr>
              <a:t>Company Regulations</a:t>
            </a:r>
            <a:r>
              <a:rPr lang="en-US" sz="1400" dirty="0" smtClean="0">
                <a:solidFill>
                  <a:prstClr val="black"/>
                </a:solidFill>
              </a:rPr>
              <a:t>.</a:t>
            </a:r>
          </a:p>
          <a:p>
            <a:pPr marL="358775" indent="-285750">
              <a:buClr>
                <a:srgbClr val="00B0F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Conciliation within the process.  </a:t>
            </a:r>
          </a:p>
          <a:p>
            <a:pPr marL="358775" indent="-285750">
              <a:buClr>
                <a:srgbClr val="00B0F0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black"/>
                </a:solidFill>
              </a:rPr>
              <a:t>Collective procedures, strikes, collective conflicts. </a:t>
            </a:r>
          </a:p>
          <a:p>
            <a:pPr marL="358775" indent="-285750">
              <a:buClr>
                <a:srgbClr val="00B0F0"/>
              </a:buClr>
              <a:buSzPct val="125000"/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358775" indent="-285750">
              <a:buClr>
                <a:srgbClr val="00B0F0"/>
              </a:buClr>
              <a:buSzPct val="125000"/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3" name="Rounded Rectangle 5"/>
          <p:cNvSpPr/>
          <p:nvPr/>
        </p:nvSpPr>
        <p:spPr bwMode="auto">
          <a:xfrm>
            <a:off x="4672712" y="5007211"/>
            <a:ext cx="4445507" cy="173415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glow>
              <a:schemeClr val="bg1"/>
            </a:glow>
            <a:outerShdw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4" name="Rounded Rectangle 5"/>
          <p:cNvSpPr/>
          <p:nvPr/>
        </p:nvSpPr>
        <p:spPr bwMode="auto">
          <a:xfrm>
            <a:off x="4644008" y="3204964"/>
            <a:ext cx="4392487" cy="16377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glow>
              <a:schemeClr val="bg1"/>
            </a:glow>
            <a:outerShdw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8" name="Rounded Rectangle 5"/>
          <p:cNvSpPr/>
          <p:nvPr/>
        </p:nvSpPr>
        <p:spPr bwMode="auto">
          <a:xfrm>
            <a:off x="4644008" y="1458342"/>
            <a:ext cx="4392488" cy="158212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/>
            </a:solidFill>
            <a:prstDash val="solid"/>
            <a:miter lim="800000"/>
          </a:ln>
          <a:effectLst>
            <a:glow>
              <a:schemeClr val="bg1"/>
            </a:glow>
            <a:outerShdw>
              <a:scrgbClr r="0" g="0" b="0">
                <a:alpha val="50000"/>
              </a:sc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2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3563888" y="3761859"/>
            <a:ext cx="864096" cy="6752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white"/>
              </a:solidFill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4667150" y="1484784"/>
            <a:ext cx="4225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1F497D"/>
                </a:solidFill>
              </a:rPr>
              <a:t>DECENTRALIZED FEDERAL PUBLIC ORG.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</a:rPr>
              <a:t>Union registry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</a:rPr>
              <a:t>Management of CBA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</a:rPr>
              <a:t>Administrative procedure of the CBA and </a:t>
            </a:r>
            <a:r>
              <a:rPr lang="en-US" sz="1600" i="1" dirty="0" smtClean="0">
                <a:solidFill>
                  <a:srgbClr val="1F497D"/>
                </a:solidFill>
              </a:rPr>
              <a:t>RIT</a:t>
            </a:r>
            <a:endParaRPr lang="en-US" sz="1600" dirty="0" smtClean="0">
              <a:solidFill>
                <a:srgbClr val="1F497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</a:rPr>
              <a:t>Conciliation as a procedural requirement.</a:t>
            </a: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788024" y="3329697"/>
            <a:ext cx="4225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1F497D"/>
                </a:solidFill>
              </a:rPr>
              <a:t>LOCAL </a:t>
            </a:r>
            <a:r>
              <a:rPr lang="en-US" sz="1600" dirty="0" smtClean="0">
                <a:solidFill>
                  <a:srgbClr val="1F497D"/>
                </a:solidFill>
              </a:rPr>
              <a:t>ADMINISTRATIVE CENTERS</a:t>
            </a:r>
            <a:endParaRPr lang="en-US" sz="1600" dirty="0" smtClean="0">
              <a:solidFill>
                <a:srgbClr val="1F497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</a:rPr>
              <a:t>Conciliation as a procedural requirement. </a:t>
            </a: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819550" y="5057889"/>
            <a:ext cx="4225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1F497D"/>
                </a:solidFill>
              </a:rPr>
              <a:t>LOCAL OR FEDERAL LABOR COURTS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</a:rPr>
              <a:t>Depend on and are part of the Judicial Power.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</a:rPr>
              <a:t>Local and Federal Courts.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</a:rPr>
              <a:t>The Boards will continue with the jurisdictional and registry work.</a:t>
            </a:r>
            <a:endParaRPr lang="en-US" sz="1600" dirty="0">
              <a:solidFill>
                <a:srgbClr val="1F497D"/>
              </a:solidFill>
            </a:endParaRPr>
          </a:p>
        </p:txBody>
      </p:sp>
      <p:sp>
        <p:nvSpPr>
          <p:cNvPr id="35" name="Título 1"/>
          <p:cNvSpPr>
            <a:spLocks noGrp="1"/>
          </p:cNvSpPr>
          <p:nvPr>
            <p:ph type="title"/>
          </p:nvPr>
        </p:nvSpPr>
        <p:spPr>
          <a:xfrm>
            <a:off x="54334" y="917848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The Constitutional Reform of 2017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: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/>
            </a:r>
            <a:b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endParaRPr lang="en-US" sz="20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72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1153815"/>
            <a:ext cx="8139112" cy="8350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LABOR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REALITY: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Federal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Jurisdiction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Case Statistics </a:t>
            </a:r>
            <a:b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</a:b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s of June, 2017 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34231"/>
              </p:ext>
            </p:extLst>
          </p:nvPr>
        </p:nvGraphicFramePr>
        <p:xfrm>
          <a:off x="1249288" y="2348880"/>
          <a:ext cx="706712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69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0546"/>
            <a:ext cx="9144000" cy="52947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99592" y="5487035"/>
            <a:ext cx="1440160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</a:rPr>
              <a:t>PROCEDURE  </a:t>
            </a:r>
            <a:endParaRPr lang="en-US" sz="1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555776" y="5487035"/>
            <a:ext cx="1440160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  <a:endParaRPr lang="en-US" sz="1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211960" y="5487035"/>
            <a:ext cx="1440160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</a:rPr>
              <a:t>AMPARO</a:t>
            </a:r>
            <a:endParaRPr lang="en-US" sz="1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868144" y="5487035"/>
            <a:ext cx="1440160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</a:rPr>
              <a:t>RESOLUTION</a:t>
            </a:r>
            <a:endParaRPr lang="en-US" sz="1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524328" y="5487035"/>
            <a:ext cx="1440160" cy="246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3">
                    <a:lumMod val="75000"/>
                  </a:schemeClr>
                </a:solidFill>
              </a:rPr>
              <a:t>ENFORCEMENT</a:t>
            </a:r>
            <a:endParaRPr lang="en-US" sz="1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835696" y="1240304"/>
            <a:ext cx="5642635" cy="6155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LAWSUITS FILED IN PROGRESS  BY STAGE AS OF JUNE 2017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16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54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54334" y="836712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1900">
                <a:solidFill>
                  <a:schemeClr val="tx2">
                    <a:lumMod val="75000"/>
                  </a:schemeClr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Other Pending Labor Matters: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CuadroTexto 8"/>
          <p:cNvSpPr txBox="1"/>
          <p:nvPr/>
        </p:nvSpPr>
        <p:spPr>
          <a:xfrm>
            <a:off x="179512" y="1124744"/>
            <a:ext cx="8435280" cy="698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just">
              <a:spcBef>
                <a:spcPct val="20000"/>
              </a:spcBef>
              <a:buFont typeface="Arial" pitchFamily="34" charset="0"/>
              <a:buChar char="•"/>
              <a:defRPr sz="16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Transfer of Expertise</a:t>
            </a:r>
          </a:p>
          <a:p>
            <a:r>
              <a:rPr lang="en-US" sz="1800" dirty="0" smtClean="0"/>
              <a:t>There is uncertainty with respect to the implementation  of a judicial force to adjudicate labor cases, and the future for current Labor Board authorities.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Collective </a:t>
            </a:r>
            <a:r>
              <a:rPr lang="en-US" sz="1800" b="1" dirty="0"/>
              <a:t>Bargaining</a:t>
            </a:r>
            <a:endParaRPr lang="en-US" sz="1800" b="1" dirty="0" smtClean="0"/>
          </a:p>
          <a:p>
            <a:r>
              <a:rPr lang="en-US" sz="1800" dirty="0" smtClean="0"/>
              <a:t>The </a:t>
            </a:r>
            <a:r>
              <a:rPr lang="en-US" sz="1800" dirty="0" smtClean="0"/>
              <a:t>system of collective bargaining in Mexico has been under national and international scrutiny </a:t>
            </a:r>
            <a:r>
              <a:rPr lang="en-US" sz="1800" dirty="0" smtClean="0"/>
              <a:t>(USA/TPP Countries). </a:t>
            </a:r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 smtClean="0"/>
              <a:t>Executive submitted to the Senate the possible ratification of the ILO Convention 98 and presented the reform initiative to the FLL in April 2016.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/>
              <a:t>NAFTA </a:t>
            </a:r>
          </a:p>
          <a:p>
            <a:r>
              <a:rPr lang="en-US" sz="1800" dirty="0" smtClean="0"/>
              <a:t>Implementation of ILO Fundamental Rights?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Salaries</a:t>
            </a:r>
          </a:p>
          <a:p>
            <a:r>
              <a:rPr lang="en-US" sz="1800" dirty="0" smtClean="0"/>
              <a:t> </a:t>
            </a:r>
            <a:r>
              <a:rPr lang="en-US" sz="1800" dirty="0" smtClean="0"/>
              <a:t>Review and </a:t>
            </a:r>
            <a:r>
              <a:rPr lang="en-US" sz="1800" dirty="0"/>
              <a:t>eventually, increase the minimum wage. State wage policy under scrutiny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8891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386</Words>
  <Application>Microsoft Office PowerPoint</Application>
  <PresentationFormat>Presentación en pantalla (4:3)</PresentationFormat>
  <Paragraphs>82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Wingdings</vt:lpstr>
      <vt:lpstr>Tema de Office</vt:lpstr>
      <vt:lpstr>Presentación de PowerPoint</vt:lpstr>
      <vt:lpstr>Presentación de PowerPoint</vt:lpstr>
      <vt:lpstr>WHAT IS GOING ON?</vt:lpstr>
      <vt:lpstr>The Constitutional Reform of 2017: </vt:lpstr>
      <vt:lpstr>LABOR REALITY: Federal Jurisdiction Case Statistics  As of June, 2017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Héctor González Graf</dc:creator>
  <cp:lastModifiedBy>Hector González Graf</cp:lastModifiedBy>
  <cp:revision>233</cp:revision>
  <cp:lastPrinted>2017-03-28T16:58:36Z</cp:lastPrinted>
  <dcterms:created xsi:type="dcterms:W3CDTF">2012-05-21T19:19:24Z</dcterms:created>
  <dcterms:modified xsi:type="dcterms:W3CDTF">2017-10-03T18:02:24Z</dcterms:modified>
</cp:coreProperties>
</file>